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8" r:id="rId22"/>
    <p:sldId id="276"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4660"/>
  </p:normalViewPr>
  <p:slideViewPr>
    <p:cSldViewPr snapToGrid="0">
      <p:cViewPr varScale="1">
        <p:scale>
          <a:sx n="105" d="100"/>
          <a:sy n="105" d="100"/>
        </p:scale>
        <p:origin x="246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48DD75-6565-489B-8EFC-962D2F9CC655}" type="datetimeFigureOut">
              <a:rPr lang="en-US" smtClean="0"/>
              <a:t>9/20/2026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EA0BDF-B4A3-49F5-8D4C-B7E4F07D78F0}" type="slidenum">
              <a:rPr lang="en-US" smtClean="0"/>
              <a:t>‹#›</a:t>
            </a:fld>
            <a:endParaRPr lang="en-US"/>
          </a:p>
        </p:txBody>
      </p:sp>
    </p:spTree>
    <p:extLst>
      <p:ext uri="{BB962C8B-B14F-4D97-AF65-F5344CB8AC3E}">
        <p14:creationId xmlns:p14="http://schemas.microsoft.com/office/powerpoint/2010/main" val="2340952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EA0BDF-B4A3-49F5-8D4C-B7E4F07D78F0}" type="slidenum">
              <a:rPr lang="en-US" smtClean="0"/>
              <a:t>5</a:t>
            </a:fld>
            <a:endParaRPr lang="en-US"/>
          </a:p>
        </p:txBody>
      </p:sp>
    </p:spTree>
    <p:extLst>
      <p:ext uri="{BB962C8B-B14F-4D97-AF65-F5344CB8AC3E}">
        <p14:creationId xmlns:p14="http://schemas.microsoft.com/office/powerpoint/2010/main" val="3490394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B3CAA-403D-5E79-FD2F-5B7FE94AE5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95DB60-FFC0-3EBF-E01C-9E5AE94EAF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596C7F-F617-D462-256E-B2E232DB615D}"/>
              </a:ext>
            </a:extLst>
          </p:cNvPr>
          <p:cNvSpPr>
            <a:spLocks noGrp="1"/>
          </p:cNvSpPr>
          <p:nvPr>
            <p:ph type="dt" sz="half" idx="10"/>
          </p:nvPr>
        </p:nvSpPr>
        <p:spPr/>
        <p:txBody>
          <a:bodyPr/>
          <a:lstStyle/>
          <a:p>
            <a:fld id="{2F3740A3-8781-48BC-B664-20A7F494ED75}" type="datetimeFigureOut">
              <a:rPr lang="en-US" smtClean="0"/>
              <a:t>9/20/2026</a:t>
            </a:fld>
            <a:endParaRPr lang="en-US"/>
          </a:p>
        </p:txBody>
      </p:sp>
      <p:sp>
        <p:nvSpPr>
          <p:cNvPr id="5" name="Footer Placeholder 4">
            <a:extLst>
              <a:ext uri="{FF2B5EF4-FFF2-40B4-BE49-F238E27FC236}">
                <a16:creationId xmlns:a16="http://schemas.microsoft.com/office/drawing/2014/main" id="{9C201B36-1416-17DF-962D-A2075FA969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6CAABA-D2E8-979B-3EA7-DCCC0AC03C1D}"/>
              </a:ext>
            </a:extLst>
          </p:cNvPr>
          <p:cNvSpPr>
            <a:spLocks noGrp="1"/>
          </p:cNvSpPr>
          <p:nvPr>
            <p:ph type="sldNum" sz="quarter" idx="12"/>
          </p:nvPr>
        </p:nvSpPr>
        <p:spPr/>
        <p:txBody>
          <a:bodyPr/>
          <a:lstStyle/>
          <a:p>
            <a:fld id="{23D4904F-7A93-4433-81B6-1AB62174BEF8}" type="slidenum">
              <a:rPr lang="en-US" smtClean="0"/>
              <a:t>‹#›</a:t>
            </a:fld>
            <a:endParaRPr lang="en-US"/>
          </a:p>
        </p:txBody>
      </p:sp>
    </p:spTree>
    <p:extLst>
      <p:ext uri="{BB962C8B-B14F-4D97-AF65-F5344CB8AC3E}">
        <p14:creationId xmlns:p14="http://schemas.microsoft.com/office/powerpoint/2010/main" val="4257070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48177-E30E-C6B1-B634-26FF052B9F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C25693-4ACC-6206-BC1D-FF05C01370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339075-99A6-F155-C604-34BBDDF9C9DC}"/>
              </a:ext>
            </a:extLst>
          </p:cNvPr>
          <p:cNvSpPr>
            <a:spLocks noGrp="1"/>
          </p:cNvSpPr>
          <p:nvPr>
            <p:ph type="dt" sz="half" idx="10"/>
          </p:nvPr>
        </p:nvSpPr>
        <p:spPr/>
        <p:txBody>
          <a:bodyPr/>
          <a:lstStyle/>
          <a:p>
            <a:fld id="{2F3740A3-8781-48BC-B664-20A7F494ED75}" type="datetimeFigureOut">
              <a:rPr lang="en-US" smtClean="0"/>
              <a:t>9/20/2026</a:t>
            </a:fld>
            <a:endParaRPr lang="en-US"/>
          </a:p>
        </p:txBody>
      </p:sp>
      <p:sp>
        <p:nvSpPr>
          <p:cNvPr id="5" name="Footer Placeholder 4">
            <a:extLst>
              <a:ext uri="{FF2B5EF4-FFF2-40B4-BE49-F238E27FC236}">
                <a16:creationId xmlns:a16="http://schemas.microsoft.com/office/drawing/2014/main" id="{058C20AE-B52C-876C-34BA-B5BFEEEFDA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BDD815-1083-8CB9-C98E-E35582DBB9B1}"/>
              </a:ext>
            </a:extLst>
          </p:cNvPr>
          <p:cNvSpPr>
            <a:spLocks noGrp="1"/>
          </p:cNvSpPr>
          <p:nvPr>
            <p:ph type="sldNum" sz="quarter" idx="12"/>
          </p:nvPr>
        </p:nvSpPr>
        <p:spPr/>
        <p:txBody>
          <a:bodyPr/>
          <a:lstStyle/>
          <a:p>
            <a:fld id="{23D4904F-7A93-4433-81B6-1AB62174BEF8}" type="slidenum">
              <a:rPr lang="en-US" smtClean="0"/>
              <a:t>‹#›</a:t>
            </a:fld>
            <a:endParaRPr lang="en-US"/>
          </a:p>
        </p:txBody>
      </p:sp>
    </p:spTree>
    <p:extLst>
      <p:ext uri="{BB962C8B-B14F-4D97-AF65-F5344CB8AC3E}">
        <p14:creationId xmlns:p14="http://schemas.microsoft.com/office/powerpoint/2010/main" val="1381653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F0876-82F2-4901-1127-982F6D23FA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3AC5E0-6DA0-8F66-2754-4D0672651FB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721D1C-910E-ABF4-DC6F-F65758171E8E}"/>
              </a:ext>
            </a:extLst>
          </p:cNvPr>
          <p:cNvSpPr>
            <a:spLocks noGrp="1"/>
          </p:cNvSpPr>
          <p:nvPr>
            <p:ph type="dt" sz="half" idx="10"/>
          </p:nvPr>
        </p:nvSpPr>
        <p:spPr/>
        <p:txBody>
          <a:bodyPr/>
          <a:lstStyle/>
          <a:p>
            <a:fld id="{2F3740A3-8781-48BC-B664-20A7F494ED75}" type="datetimeFigureOut">
              <a:rPr lang="en-US" smtClean="0"/>
              <a:t>9/20/2026</a:t>
            </a:fld>
            <a:endParaRPr lang="en-US"/>
          </a:p>
        </p:txBody>
      </p:sp>
      <p:sp>
        <p:nvSpPr>
          <p:cNvPr id="5" name="Footer Placeholder 4">
            <a:extLst>
              <a:ext uri="{FF2B5EF4-FFF2-40B4-BE49-F238E27FC236}">
                <a16:creationId xmlns:a16="http://schemas.microsoft.com/office/drawing/2014/main" id="{4D16FDB8-B95D-BACC-2737-641444D1B2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3CA204-8640-A17D-55C8-B5E1D419E238}"/>
              </a:ext>
            </a:extLst>
          </p:cNvPr>
          <p:cNvSpPr>
            <a:spLocks noGrp="1"/>
          </p:cNvSpPr>
          <p:nvPr>
            <p:ph type="sldNum" sz="quarter" idx="12"/>
          </p:nvPr>
        </p:nvSpPr>
        <p:spPr/>
        <p:txBody>
          <a:bodyPr/>
          <a:lstStyle/>
          <a:p>
            <a:fld id="{23D4904F-7A93-4433-81B6-1AB62174BEF8}" type="slidenum">
              <a:rPr lang="en-US" smtClean="0"/>
              <a:t>‹#›</a:t>
            </a:fld>
            <a:endParaRPr lang="en-US"/>
          </a:p>
        </p:txBody>
      </p:sp>
    </p:spTree>
    <p:extLst>
      <p:ext uri="{BB962C8B-B14F-4D97-AF65-F5344CB8AC3E}">
        <p14:creationId xmlns:p14="http://schemas.microsoft.com/office/powerpoint/2010/main" val="2236146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92F7-4384-B8EC-B77A-3F3407E7C2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FDB705-03B5-60B8-D641-FE43759A6E5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83D0AE-95B0-E4A2-7E4A-DE1A16C40B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3C12ED7-CD1C-F0DA-AC19-914792970CBE}"/>
              </a:ext>
            </a:extLst>
          </p:cNvPr>
          <p:cNvSpPr>
            <a:spLocks noGrp="1"/>
          </p:cNvSpPr>
          <p:nvPr>
            <p:ph type="dt" sz="half" idx="10"/>
          </p:nvPr>
        </p:nvSpPr>
        <p:spPr/>
        <p:txBody>
          <a:bodyPr/>
          <a:lstStyle/>
          <a:p>
            <a:fld id="{2F3740A3-8781-48BC-B664-20A7F494ED75}" type="datetimeFigureOut">
              <a:rPr lang="en-US" smtClean="0"/>
              <a:t>9/20/2026</a:t>
            </a:fld>
            <a:endParaRPr lang="en-US"/>
          </a:p>
        </p:txBody>
      </p:sp>
      <p:sp>
        <p:nvSpPr>
          <p:cNvPr id="6" name="Footer Placeholder 5">
            <a:extLst>
              <a:ext uri="{FF2B5EF4-FFF2-40B4-BE49-F238E27FC236}">
                <a16:creationId xmlns:a16="http://schemas.microsoft.com/office/drawing/2014/main" id="{B40CA5BC-9E38-EB21-39A4-B01DC9CFBB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0456FB-B32E-D5FA-2267-13B2EDB47EB0}"/>
              </a:ext>
            </a:extLst>
          </p:cNvPr>
          <p:cNvSpPr>
            <a:spLocks noGrp="1"/>
          </p:cNvSpPr>
          <p:nvPr>
            <p:ph type="sldNum" sz="quarter" idx="12"/>
          </p:nvPr>
        </p:nvSpPr>
        <p:spPr/>
        <p:txBody>
          <a:bodyPr/>
          <a:lstStyle/>
          <a:p>
            <a:fld id="{23D4904F-7A93-4433-81B6-1AB62174BEF8}" type="slidenum">
              <a:rPr lang="en-US" smtClean="0"/>
              <a:t>‹#›</a:t>
            </a:fld>
            <a:endParaRPr lang="en-US"/>
          </a:p>
        </p:txBody>
      </p:sp>
    </p:spTree>
    <p:extLst>
      <p:ext uri="{BB962C8B-B14F-4D97-AF65-F5344CB8AC3E}">
        <p14:creationId xmlns:p14="http://schemas.microsoft.com/office/powerpoint/2010/main" val="2444231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D6BBB-071E-699E-ADA6-7F6DC90BCA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287565-03AC-6CDF-C53E-A9247E8226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FB6CE6-1169-A20D-D448-1477EE9C27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4E93AB-B097-BC0A-48BE-D501A43F69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00C226-7085-84E4-92D5-32054FB4B3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594E02-1426-3D8A-8737-0ABA77F4ECAA}"/>
              </a:ext>
            </a:extLst>
          </p:cNvPr>
          <p:cNvSpPr>
            <a:spLocks noGrp="1"/>
          </p:cNvSpPr>
          <p:nvPr>
            <p:ph type="dt" sz="half" idx="10"/>
          </p:nvPr>
        </p:nvSpPr>
        <p:spPr/>
        <p:txBody>
          <a:bodyPr/>
          <a:lstStyle/>
          <a:p>
            <a:fld id="{2F3740A3-8781-48BC-B664-20A7F494ED75}" type="datetimeFigureOut">
              <a:rPr lang="en-US" smtClean="0"/>
              <a:t>9/20/2026</a:t>
            </a:fld>
            <a:endParaRPr lang="en-US"/>
          </a:p>
        </p:txBody>
      </p:sp>
      <p:sp>
        <p:nvSpPr>
          <p:cNvPr id="8" name="Footer Placeholder 7">
            <a:extLst>
              <a:ext uri="{FF2B5EF4-FFF2-40B4-BE49-F238E27FC236}">
                <a16:creationId xmlns:a16="http://schemas.microsoft.com/office/drawing/2014/main" id="{2E4FED1F-6692-1EDD-A620-97305752902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577287D-46CC-90D4-F226-17ED780377F8}"/>
              </a:ext>
            </a:extLst>
          </p:cNvPr>
          <p:cNvSpPr>
            <a:spLocks noGrp="1"/>
          </p:cNvSpPr>
          <p:nvPr>
            <p:ph type="sldNum" sz="quarter" idx="12"/>
          </p:nvPr>
        </p:nvSpPr>
        <p:spPr/>
        <p:txBody>
          <a:bodyPr/>
          <a:lstStyle/>
          <a:p>
            <a:fld id="{23D4904F-7A93-4433-81B6-1AB62174BEF8}" type="slidenum">
              <a:rPr lang="en-US" smtClean="0"/>
              <a:t>‹#›</a:t>
            </a:fld>
            <a:endParaRPr lang="en-US"/>
          </a:p>
        </p:txBody>
      </p:sp>
    </p:spTree>
    <p:extLst>
      <p:ext uri="{BB962C8B-B14F-4D97-AF65-F5344CB8AC3E}">
        <p14:creationId xmlns:p14="http://schemas.microsoft.com/office/powerpoint/2010/main" val="1708758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C505A-9E4A-BB82-5B2F-7457ABCFEC8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F3B9E3-BA84-7DAB-EEAA-08910D078E50}"/>
              </a:ext>
            </a:extLst>
          </p:cNvPr>
          <p:cNvSpPr>
            <a:spLocks noGrp="1"/>
          </p:cNvSpPr>
          <p:nvPr>
            <p:ph type="dt" sz="half" idx="10"/>
          </p:nvPr>
        </p:nvSpPr>
        <p:spPr/>
        <p:txBody>
          <a:bodyPr/>
          <a:lstStyle/>
          <a:p>
            <a:fld id="{2F3740A3-8781-48BC-B664-20A7F494ED75}" type="datetimeFigureOut">
              <a:rPr lang="en-US" smtClean="0"/>
              <a:t>9/20/2026</a:t>
            </a:fld>
            <a:endParaRPr lang="en-US"/>
          </a:p>
        </p:txBody>
      </p:sp>
      <p:sp>
        <p:nvSpPr>
          <p:cNvPr id="4" name="Footer Placeholder 3">
            <a:extLst>
              <a:ext uri="{FF2B5EF4-FFF2-40B4-BE49-F238E27FC236}">
                <a16:creationId xmlns:a16="http://schemas.microsoft.com/office/drawing/2014/main" id="{8A01E6C6-C89B-9159-2BCE-CE592E37CA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342408-9BC1-B2F5-D2DD-960711A77E68}"/>
              </a:ext>
            </a:extLst>
          </p:cNvPr>
          <p:cNvSpPr>
            <a:spLocks noGrp="1"/>
          </p:cNvSpPr>
          <p:nvPr>
            <p:ph type="sldNum" sz="quarter" idx="12"/>
          </p:nvPr>
        </p:nvSpPr>
        <p:spPr/>
        <p:txBody>
          <a:bodyPr/>
          <a:lstStyle/>
          <a:p>
            <a:fld id="{23D4904F-7A93-4433-81B6-1AB62174BEF8}" type="slidenum">
              <a:rPr lang="en-US" smtClean="0"/>
              <a:t>‹#›</a:t>
            </a:fld>
            <a:endParaRPr lang="en-US"/>
          </a:p>
        </p:txBody>
      </p:sp>
    </p:spTree>
    <p:extLst>
      <p:ext uri="{BB962C8B-B14F-4D97-AF65-F5344CB8AC3E}">
        <p14:creationId xmlns:p14="http://schemas.microsoft.com/office/powerpoint/2010/main" val="1356779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91E8E9-E328-2372-BA62-653573704232}"/>
              </a:ext>
            </a:extLst>
          </p:cNvPr>
          <p:cNvSpPr>
            <a:spLocks noGrp="1"/>
          </p:cNvSpPr>
          <p:nvPr>
            <p:ph type="dt" sz="half" idx="10"/>
          </p:nvPr>
        </p:nvSpPr>
        <p:spPr/>
        <p:txBody>
          <a:bodyPr/>
          <a:lstStyle/>
          <a:p>
            <a:fld id="{2F3740A3-8781-48BC-B664-20A7F494ED75}" type="datetimeFigureOut">
              <a:rPr lang="en-US" smtClean="0"/>
              <a:t>9/20/2026</a:t>
            </a:fld>
            <a:endParaRPr lang="en-US"/>
          </a:p>
        </p:txBody>
      </p:sp>
      <p:sp>
        <p:nvSpPr>
          <p:cNvPr id="3" name="Footer Placeholder 2">
            <a:extLst>
              <a:ext uri="{FF2B5EF4-FFF2-40B4-BE49-F238E27FC236}">
                <a16:creationId xmlns:a16="http://schemas.microsoft.com/office/drawing/2014/main" id="{02536273-DB69-345B-E32D-A18B1FEF83F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6688032-2331-A9BD-8DAA-C634B2776404}"/>
              </a:ext>
            </a:extLst>
          </p:cNvPr>
          <p:cNvSpPr>
            <a:spLocks noGrp="1"/>
          </p:cNvSpPr>
          <p:nvPr>
            <p:ph type="sldNum" sz="quarter" idx="12"/>
          </p:nvPr>
        </p:nvSpPr>
        <p:spPr/>
        <p:txBody>
          <a:bodyPr/>
          <a:lstStyle/>
          <a:p>
            <a:fld id="{23D4904F-7A93-4433-81B6-1AB62174BEF8}" type="slidenum">
              <a:rPr lang="en-US" smtClean="0"/>
              <a:t>‹#›</a:t>
            </a:fld>
            <a:endParaRPr lang="en-US"/>
          </a:p>
        </p:txBody>
      </p:sp>
    </p:spTree>
    <p:extLst>
      <p:ext uri="{BB962C8B-B14F-4D97-AF65-F5344CB8AC3E}">
        <p14:creationId xmlns:p14="http://schemas.microsoft.com/office/powerpoint/2010/main" val="2828046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B7A2-A2A0-0BD9-CEB6-7A19176BA9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FD74A95-F2D0-6127-B9C5-8E3F5698AA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CA24C8-0C30-52BD-A5C1-A5437B9F1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0243C4-FEE0-00EE-0B98-39C431873D4E}"/>
              </a:ext>
            </a:extLst>
          </p:cNvPr>
          <p:cNvSpPr>
            <a:spLocks noGrp="1"/>
          </p:cNvSpPr>
          <p:nvPr>
            <p:ph type="dt" sz="half" idx="10"/>
          </p:nvPr>
        </p:nvSpPr>
        <p:spPr/>
        <p:txBody>
          <a:bodyPr/>
          <a:lstStyle/>
          <a:p>
            <a:fld id="{2F3740A3-8781-48BC-B664-20A7F494ED75}" type="datetimeFigureOut">
              <a:rPr lang="en-US" smtClean="0"/>
              <a:t>9/20/2026</a:t>
            </a:fld>
            <a:endParaRPr lang="en-US"/>
          </a:p>
        </p:txBody>
      </p:sp>
      <p:sp>
        <p:nvSpPr>
          <p:cNvPr id="6" name="Footer Placeholder 5">
            <a:extLst>
              <a:ext uri="{FF2B5EF4-FFF2-40B4-BE49-F238E27FC236}">
                <a16:creationId xmlns:a16="http://schemas.microsoft.com/office/drawing/2014/main" id="{80D5CF5F-EF97-A1AA-BEFD-27216B7FD1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BB30F0-C6E6-1577-0182-D85CCC09DE74}"/>
              </a:ext>
            </a:extLst>
          </p:cNvPr>
          <p:cNvSpPr>
            <a:spLocks noGrp="1"/>
          </p:cNvSpPr>
          <p:nvPr>
            <p:ph type="sldNum" sz="quarter" idx="12"/>
          </p:nvPr>
        </p:nvSpPr>
        <p:spPr/>
        <p:txBody>
          <a:bodyPr/>
          <a:lstStyle/>
          <a:p>
            <a:fld id="{23D4904F-7A93-4433-81B6-1AB62174BEF8}" type="slidenum">
              <a:rPr lang="en-US" smtClean="0"/>
              <a:t>‹#›</a:t>
            </a:fld>
            <a:endParaRPr lang="en-US"/>
          </a:p>
        </p:txBody>
      </p:sp>
    </p:spTree>
    <p:extLst>
      <p:ext uri="{BB962C8B-B14F-4D97-AF65-F5344CB8AC3E}">
        <p14:creationId xmlns:p14="http://schemas.microsoft.com/office/powerpoint/2010/main" val="4170604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ABA9A-3B72-0278-06DB-6CA4E1A73D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C9D8EE-208E-540F-19BD-9F6A0B0E48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645FB5-DD08-42E5-0FA7-7FDB9EF607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F5F8D9-5BCD-E380-B294-2A3AE445A9AE}"/>
              </a:ext>
            </a:extLst>
          </p:cNvPr>
          <p:cNvSpPr>
            <a:spLocks noGrp="1"/>
          </p:cNvSpPr>
          <p:nvPr>
            <p:ph type="dt" sz="half" idx="10"/>
          </p:nvPr>
        </p:nvSpPr>
        <p:spPr/>
        <p:txBody>
          <a:bodyPr/>
          <a:lstStyle/>
          <a:p>
            <a:fld id="{2F3740A3-8781-48BC-B664-20A7F494ED75}" type="datetimeFigureOut">
              <a:rPr lang="en-US" smtClean="0"/>
              <a:t>9/20/2026</a:t>
            </a:fld>
            <a:endParaRPr lang="en-US"/>
          </a:p>
        </p:txBody>
      </p:sp>
      <p:sp>
        <p:nvSpPr>
          <p:cNvPr id="6" name="Footer Placeholder 5">
            <a:extLst>
              <a:ext uri="{FF2B5EF4-FFF2-40B4-BE49-F238E27FC236}">
                <a16:creationId xmlns:a16="http://schemas.microsoft.com/office/drawing/2014/main" id="{225F0416-CE2E-AD8F-0961-AAF449346F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8F4625-4F14-8DD5-4C05-21D038BCAB61}"/>
              </a:ext>
            </a:extLst>
          </p:cNvPr>
          <p:cNvSpPr>
            <a:spLocks noGrp="1"/>
          </p:cNvSpPr>
          <p:nvPr>
            <p:ph type="sldNum" sz="quarter" idx="12"/>
          </p:nvPr>
        </p:nvSpPr>
        <p:spPr/>
        <p:txBody>
          <a:bodyPr/>
          <a:lstStyle/>
          <a:p>
            <a:fld id="{23D4904F-7A93-4433-81B6-1AB62174BEF8}" type="slidenum">
              <a:rPr lang="en-US" smtClean="0"/>
              <a:t>‹#›</a:t>
            </a:fld>
            <a:endParaRPr lang="en-US"/>
          </a:p>
        </p:txBody>
      </p:sp>
    </p:spTree>
    <p:extLst>
      <p:ext uri="{BB962C8B-B14F-4D97-AF65-F5344CB8AC3E}">
        <p14:creationId xmlns:p14="http://schemas.microsoft.com/office/powerpoint/2010/main" val="1502194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A087B-C7B5-EA83-B46D-B6AEDDC4CC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63A85F-2E0C-17C2-6213-0E04DB8C73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353CC3-F4CA-77EF-73E3-81B586E247AE}"/>
              </a:ext>
            </a:extLst>
          </p:cNvPr>
          <p:cNvSpPr>
            <a:spLocks noGrp="1"/>
          </p:cNvSpPr>
          <p:nvPr>
            <p:ph type="dt" sz="half" idx="10"/>
          </p:nvPr>
        </p:nvSpPr>
        <p:spPr/>
        <p:txBody>
          <a:bodyPr/>
          <a:lstStyle/>
          <a:p>
            <a:fld id="{2F3740A3-8781-48BC-B664-20A7F494ED75}" type="datetimeFigureOut">
              <a:rPr lang="en-US" smtClean="0"/>
              <a:t>9/20/2026</a:t>
            </a:fld>
            <a:endParaRPr lang="en-US"/>
          </a:p>
        </p:txBody>
      </p:sp>
      <p:sp>
        <p:nvSpPr>
          <p:cNvPr id="5" name="Footer Placeholder 4">
            <a:extLst>
              <a:ext uri="{FF2B5EF4-FFF2-40B4-BE49-F238E27FC236}">
                <a16:creationId xmlns:a16="http://schemas.microsoft.com/office/drawing/2014/main" id="{5A3CFFD3-065C-3CE9-BC95-8AC679C5CD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6A69CE-4453-CD58-DDA5-69BA8C31896E}"/>
              </a:ext>
            </a:extLst>
          </p:cNvPr>
          <p:cNvSpPr>
            <a:spLocks noGrp="1"/>
          </p:cNvSpPr>
          <p:nvPr>
            <p:ph type="sldNum" sz="quarter" idx="12"/>
          </p:nvPr>
        </p:nvSpPr>
        <p:spPr/>
        <p:txBody>
          <a:bodyPr/>
          <a:lstStyle/>
          <a:p>
            <a:fld id="{23D4904F-7A93-4433-81B6-1AB62174BEF8}" type="slidenum">
              <a:rPr lang="en-US" smtClean="0"/>
              <a:t>‹#›</a:t>
            </a:fld>
            <a:endParaRPr lang="en-US"/>
          </a:p>
        </p:txBody>
      </p:sp>
    </p:spTree>
    <p:extLst>
      <p:ext uri="{BB962C8B-B14F-4D97-AF65-F5344CB8AC3E}">
        <p14:creationId xmlns:p14="http://schemas.microsoft.com/office/powerpoint/2010/main" val="2583085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6CA6C0-AB87-7BB9-622D-321305668F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E0447B-F288-68CE-D448-30EFEE26F2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E5578A-BF03-4B6B-B67A-A8A3EF0F2AA4}"/>
              </a:ext>
            </a:extLst>
          </p:cNvPr>
          <p:cNvSpPr>
            <a:spLocks noGrp="1"/>
          </p:cNvSpPr>
          <p:nvPr>
            <p:ph type="dt" sz="half" idx="10"/>
          </p:nvPr>
        </p:nvSpPr>
        <p:spPr/>
        <p:txBody>
          <a:bodyPr/>
          <a:lstStyle/>
          <a:p>
            <a:fld id="{2F3740A3-8781-48BC-B664-20A7F494ED75}" type="datetimeFigureOut">
              <a:rPr lang="en-US" smtClean="0"/>
              <a:t>9/20/2026</a:t>
            </a:fld>
            <a:endParaRPr lang="en-US"/>
          </a:p>
        </p:txBody>
      </p:sp>
      <p:sp>
        <p:nvSpPr>
          <p:cNvPr id="5" name="Footer Placeholder 4">
            <a:extLst>
              <a:ext uri="{FF2B5EF4-FFF2-40B4-BE49-F238E27FC236}">
                <a16:creationId xmlns:a16="http://schemas.microsoft.com/office/drawing/2014/main" id="{71A3B4DA-43BD-2BFC-085D-8E89F582DF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0493B5-68A4-9F88-5A9E-FD617B4BD4CC}"/>
              </a:ext>
            </a:extLst>
          </p:cNvPr>
          <p:cNvSpPr>
            <a:spLocks noGrp="1"/>
          </p:cNvSpPr>
          <p:nvPr>
            <p:ph type="sldNum" sz="quarter" idx="12"/>
          </p:nvPr>
        </p:nvSpPr>
        <p:spPr/>
        <p:txBody>
          <a:bodyPr/>
          <a:lstStyle/>
          <a:p>
            <a:fld id="{23D4904F-7A93-4433-81B6-1AB62174BEF8}" type="slidenum">
              <a:rPr lang="en-US" smtClean="0"/>
              <a:t>‹#›</a:t>
            </a:fld>
            <a:endParaRPr lang="en-US"/>
          </a:p>
        </p:txBody>
      </p:sp>
    </p:spTree>
    <p:extLst>
      <p:ext uri="{BB962C8B-B14F-4D97-AF65-F5344CB8AC3E}">
        <p14:creationId xmlns:p14="http://schemas.microsoft.com/office/powerpoint/2010/main" val="900667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634893-70C1-8317-5774-B79FC24D2A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1F9D9D-3299-8982-69FF-6A17449560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130206-FA10-F8A1-0F71-96DF577043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3740A3-8781-48BC-B664-20A7F494ED75}" type="datetimeFigureOut">
              <a:rPr lang="en-US" smtClean="0"/>
              <a:t>9/20/2026</a:t>
            </a:fld>
            <a:endParaRPr lang="en-US"/>
          </a:p>
        </p:txBody>
      </p:sp>
      <p:sp>
        <p:nvSpPr>
          <p:cNvPr id="5" name="Footer Placeholder 4">
            <a:extLst>
              <a:ext uri="{FF2B5EF4-FFF2-40B4-BE49-F238E27FC236}">
                <a16:creationId xmlns:a16="http://schemas.microsoft.com/office/drawing/2014/main" id="{47CCECA2-2FB0-AC86-53CD-DA367CDE80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F924D37-1E65-9379-9050-B2DFD13067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D4904F-7A93-4433-81B6-1AB62174BEF8}" type="slidenum">
              <a:rPr lang="en-US" smtClean="0"/>
              <a:t>‹#›</a:t>
            </a:fld>
            <a:endParaRPr lang="en-US"/>
          </a:p>
        </p:txBody>
      </p:sp>
    </p:spTree>
    <p:extLst>
      <p:ext uri="{BB962C8B-B14F-4D97-AF65-F5344CB8AC3E}">
        <p14:creationId xmlns:p14="http://schemas.microsoft.com/office/powerpoint/2010/main" val="31597220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372B2-EC95-5C58-996A-C9DCC1B52A2B}"/>
              </a:ext>
            </a:extLst>
          </p:cNvPr>
          <p:cNvSpPr>
            <a:spLocks noGrp="1"/>
          </p:cNvSpPr>
          <p:nvPr>
            <p:ph type="ctrTitle"/>
          </p:nvPr>
        </p:nvSpPr>
        <p:spPr/>
        <p:txBody>
          <a:bodyPr>
            <a:normAutofit/>
          </a:bodyPr>
          <a:lstStyle/>
          <a:p>
            <a:r>
              <a:rPr lang="en-US" sz="4400" b="1" dirty="0">
                <a:solidFill>
                  <a:srgbClr val="FF0000"/>
                </a:solidFill>
              </a:rPr>
              <a:t>Parable of </a:t>
            </a:r>
            <a:br>
              <a:rPr lang="en-US" sz="4400" b="1" dirty="0">
                <a:solidFill>
                  <a:srgbClr val="FF0000"/>
                </a:solidFill>
              </a:rPr>
            </a:br>
            <a:r>
              <a:rPr lang="en-US" sz="4400" b="1" dirty="0">
                <a:solidFill>
                  <a:srgbClr val="FF0000"/>
                </a:solidFill>
              </a:rPr>
              <a:t>Week Three</a:t>
            </a:r>
            <a:br>
              <a:rPr lang="en-US" dirty="0"/>
            </a:br>
            <a:r>
              <a:rPr lang="en-US" sz="2200" b="1" dirty="0"/>
              <a:t>New Cloth on an Old Coat</a:t>
            </a:r>
            <a:br>
              <a:rPr lang="en-US" sz="2200" dirty="0"/>
            </a:br>
            <a:endParaRPr lang="en-US" sz="2200" dirty="0"/>
          </a:p>
        </p:txBody>
      </p:sp>
      <p:sp>
        <p:nvSpPr>
          <p:cNvPr id="3" name="Subtitle 2">
            <a:extLst>
              <a:ext uri="{FF2B5EF4-FFF2-40B4-BE49-F238E27FC236}">
                <a16:creationId xmlns:a16="http://schemas.microsoft.com/office/drawing/2014/main" id="{EFB3ED67-D885-B4EA-5EEA-5D1A1F352481}"/>
              </a:ext>
            </a:extLst>
          </p:cNvPr>
          <p:cNvSpPr>
            <a:spLocks noGrp="1"/>
          </p:cNvSpPr>
          <p:nvPr>
            <p:ph type="subTitle" idx="1"/>
          </p:nvPr>
        </p:nvSpPr>
        <p:spPr/>
        <p:txBody>
          <a:bodyPr/>
          <a:lstStyle/>
          <a:p>
            <a:r>
              <a:rPr lang="en-US" b="1" u="sng" dirty="0"/>
              <a:t>Parable New Cloth on an Old Coat.</a:t>
            </a:r>
            <a:br>
              <a:rPr lang="en-US" dirty="0"/>
            </a:br>
            <a:r>
              <a:rPr lang="en-US" b="1" dirty="0"/>
              <a:t>Matthew 9:16; Mark 2:21 or Luke 5:36</a:t>
            </a:r>
            <a:br>
              <a:rPr lang="en-US" dirty="0"/>
            </a:br>
            <a:endParaRPr lang="en-US" dirty="0"/>
          </a:p>
        </p:txBody>
      </p:sp>
    </p:spTree>
    <p:extLst>
      <p:ext uri="{BB962C8B-B14F-4D97-AF65-F5344CB8AC3E}">
        <p14:creationId xmlns:p14="http://schemas.microsoft.com/office/powerpoint/2010/main" val="1437257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DA8EFC-4B48-257C-E194-958EF55616A6}"/>
              </a:ext>
            </a:extLst>
          </p:cNvPr>
          <p:cNvSpPr txBox="1"/>
          <p:nvPr/>
        </p:nvSpPr>
        <p:spPr>
          <a:xfrm>
            <a:off x="660654" y="1177101"/>
            <a:ext cx="6094476" cy="4503797"/>
          </a:xfrm>
          <a:prstGeom prst="rect">
            <a:avLst/>
          </a:prstGeom>
          <a:noFill/>
        </p:spPr>
        <p:txBody>
          <a:bodyPr wrap="square">
            <a:spAutoFit/>
          </a:bodyPr>
          <a:lstStyle/>
          <a:p>
            <a:pPr marL="0" marR="0" algn="ctr">
              <a:lnSpc>
                <a:spcPct val="100000"/>
              </a:lnSpc>
              <a:spcAft>
                <a:spcPts val="800"/>
              </a:spcAft>
              <a:buNone/>
            </a:pPr>
            <a:r>
              <a:rPr lang="en-US" sz="4000" b="1" kern="100" dirty="0">
                <a:solidFill>
                  <a:schemeClr val="tx1"/>
                </a:solidFill>
                <a:effectLst/>
                <a:latin typeface="+mn-lt"/>
                <a:ea typeface="Aptos" panose="020B0004020202020204" pitchFamily="34" charset="0"/>
                <a:cs typeface="Segoe UI" panose="020B0502040204020203" pitchFamily="34" charset="0"/>
              </a:rPr>
              <a:t>“No one sews a patch of unshrunk cloth on an old garment, for the patch will pull away from the garment, making the tear worse.</a:t>
            </a:r>
            <a:endParaRPr lang="en-US" sz="4000" kern="100" dirty="0">
              <a:effectLst/>
              <a:latin typeface="+mn-lt"/>
              <a:ea typeface="Aptos" panose="020B0004020202020204" pitchFamily="34" charset="0"/>
              <a:cs typeface="Times New Roman" panose="02020603050405020304" pitchFamily="18" charset="0"/>
            </a:endParaRPr>
          </a:p>
          <a:p>
            <a:pPr algn="ctr">
              <a:spcAft>
                <a:spcPts val="800"/>
              </a:spcAft>
            </a:pPr>
            <a:r>
              <a:rPr lang="en-US" sz="4000" b="1" dirty="0"/>
              <a:t>Mark 2:21 </a:t>
            </a:r>
            <a:r>
              <a:rPr lang="en-US" sz="4000" b="1" kern="100" dirty="0">
                <a:solidFill>
                  <a:schemeClr val="tx1"/>
                </a:solidFill>
                <a:effectLst/>
                <a:latin typeface="+mn-lt"/>
                <a:ea typeface="Aptos" panose="020B0004020202020204" pitchFamily="34" charset="0"/>
                <a:cs typeface="Segoe UI" panose="020B0502040204020203" pitchFamily="34" charset="0"/>
              </a:rPr>
              <a:t>NIV</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What does Mark 2:21 mean? | Bible Art">
            <a:extLst>
              <a:ext uri="{FF2B5EF4-FFF2-40B4-BE49-F238E27FC236}">
                <a16:creationId xmlns:a16="http://schemas.microsoft.com/office/drawing/2014/main" id="{BA0D9ADF-6EBF-39C0-F3AC-EE9DC3C2E7A3}"/>
              </a:ext>
            </a:extLst>
          </p:cNvPr>
          <p:cNvPicPr>
            <a:picLocks noChangeAspect="1"/>
          </p:cNvPicPr>
          <p:nvPr/>
        </p:nvPicPr>
        <p:blipFill>
          <a:blip r:embed="rId2"/>
          <a:stretch>
            <a:fillRect/>
          </a:stretch>
        </p:blipFill>
        <p:spPr>
          <a:xfrm>
            <a:off x="7048500" y="1058418"/>
            <a:ext cx="5143500" cy="5143500"/>
          </a:xfrm>
          <a:prstGeom prst="rect">
            <a:avLst/>
          </a:prstGeom>
        </p:spPr>
      </p:pic>
    </p:spTree>
    <p:extLst>
      <p:ext uri="{BB962C8B-B14F-4D97-AF65-F5344CB8AC3E}">
        <p14:creationId xmlns:p14="http://schemas.microsoft.com/office/powerpoint/2010/main" val="2700762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218034-5429-3F02-360F-2BA8FBF5D76C}"/>
              </a:ext>
            </a:extLst>
          </p:cNvPr>
          <p:cNvSpPr txBox="1"/>
          <p:nvPr/>
        </p:nvSpPr>
        <p:spPr>
          <a:xfrm>
            <a:off x="1417320" y="1379736"/>
            <a:ext cx="9656064" cy="3888244"/>
          </a:xfrm>
          <a:prstGeom prst="rect">
            <a:avLst/>
          </a:prstGeom>
          <a:noFill/>
        </p:spPr>
        <p:txBody>
          <a:bodyPr wrap="square">
            <a:spAutoFit/>
          </a:bodyPr>
          <a:lstStyle/>
          <a:p>
            <a:pPr marL="0" marR="0" indent="457200" algn="just">
              <a:lnSpc>
                <a:spcPct val="100000"/>
              </a:lnSpc>
              <a:spcAft>
                <a:spcPts val="800"/>
              </a:spcAft>
              <a:buNone/>
            </a:pPr>
            <a:r>
              <a:rPr lang="en-US" sz="2000" b="1" kern="0" dirty="0">
                <a:effectLst/>
                <a:latin typeface="Georgia" panose="02040502050405020303" pitchFamily="18" charset="0"/>
                <a:ea typeface="Times New Roman" panose="02020603050405020304" pitchFamily="18" charset="0"/>
                <a:cs typeface="Times New Roman" panose="02020603050405020304" pitchFamily="18" charset="0"/>
              </a:rPr>
              <a:t>The parable of the new cloth on an old garment teaches that the radical, transformative message of Jesus cannot be contained by, or merely patched onto, rigid old religious traditions. </a:t>
            </a:r>
            <a:endParaRPr lang="en-US" sz="2000" b="1"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457200" algn="just" fontAlgn="base">
              <a:lnSpc>
                <a:spcPct val="100000"/>
              </a:lnSpc>
              <a:spcAft>
                <a:spcPts val="800"/>
              </a:spcAft>
              <a:buNone/>
            </a:pPr>
            <a:r>
              <a:rPr lang="en-US" sz="2000" b="1" kern="0" dirty="0">
                <a:solidFill>
                  <a:schemeClr val="tx1"/>
                </a:solidFill>
                <a:effectLst/>
                <a:latin typeface="Georgia" panose="02040502050405020303" pitchFamily="18" charset="0"/>
                <a:ea typeface="Times New Roman" panose="02020603050405020304" pitchFamily="18" charset="0"/>
                <a:cs typeface="Segoe UI" panose="020B0502040204020203" pitchFamily="34" charset="0"/>
              </a:rPr>
              <a:t>In Mark 2:21, the new cloth symbolizes Jesus’ fresh teachings, like fasting, His powerful presence as the bridegroom, and the new kingdom of God (vv. 18-20). These lessons cannot simply be patched onto the old religious system of the Pharisees or fit into the traditional patterns of the old covenant (vv. 21-22). Jesus used a familiar example: sewing a new patch onto an old garment would cause it to shrink, pull, and tear further. So, his teachings were not just a patch from the old ways (see Mark 2:2-17, 23-28)—they were truly something new (Greek: </a:t>
            </a:r>
            <a:r>
              <a:rPr lang="en-US" sz="2000" b="1" i="1" kern="0" dirty="0" err="1">
                <a:solidFill>
                  <a:schemeClr val="tx1"/>
                </a:solidFill>
                <a:effectLst/>
                <a:latin typeface="Georgia" panose="02040502050405020303" pitchFamily="18" charset="0"/>
                <a:ea typeface="Times New Roman" panose="02020603050405020304" pitchFamily="18" charset="0"/>
                <a:cs typeface="Segoe UI" panose="020B0502040204020203" pitchFamily="34" charset="0"/>
              </a:rPr>
              <a:t>kainon</a:t>
            </a:r>
            <a:r>
              <a:rPr lang="en-US" sz="2000" b="1" i="1" kern="0" dirty="0">
                <a:solidFill>
                  <a:schemeClr val="tx1"/>
                </a:solidFill>
                <a:effectLst/>
                <a:latin typeface="Georgia" panose="02040502050405020303" pitchFamily="18" charset="0"/>
                <a:ea typeface="Times New Roman" panose="02020603050405020304" pitchFamily="18" charset="0"/>
                <a:cs typeface="Segoe UI" panose="020B0502040204020203" pitchFamily="34" charset="0"/>
              </a:rPr>
              <a:t>)</a:t>
            </a:r>
            <a:r>
              <a:rPr lang="en-US" sz="2000" b="1" kern="0" dirty="0">
                <a:solidFill>
                  <a:schemeClr val="tx1"/>
                </a:solidFill>
                <a:effectLst/>
                <a:latin typeface="Georgia" panose="02040502050405020303" pitchFamily="18" charset="0"/>
                <a:ea typeface="Times New Roman" panose="02020603050405020304" pitchFamily="18" charset="0"/>
                <a:cs typeface="Segoe UI" panose="020B0502040204020203" pitchFamily="34" charset="0"/>
              </a:rPr>
              <a:t>, like an “unshrunk cloth,” offering a fresh perspective.</a:t>
            </a:r>
            <a:endParaRPr lang="en-US" sz="2000" b="1" kern="100" dirty="0">
              <a:effectLst/>
              <a:latin typeface="Georgia" panose="02040502050405020303"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41426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C3786D-FEBE-1F40-BA8F-8205331EB389}"/>
              </a:ext>
            </a:extLst>
          </p:cNvPr>
          <p:cNvSpPr txBox="1"/>
          <p:nvPr/>
        </p:nvSpPr>
        <p:spPr>
          <a:xfrm>
            <a:off x="3143822" y="431685"/>
            <a:ext cx="6094476" cy="5632311"/>
          </a:xfrm>
          <a:prstGeom prst="rect">
            <a:avLst/>
          </a:prstGeom>
          <a:noFill/>
        </p:spPr>
        <p:txBody>
          <a:bodyPr wrap="square">
            <a:spAutoFit/>
          </a:bodyPr>
          <a:lstStyle/>
          <a:p>
            <a:pPr marL="0" marR="0" indent="457200" algn="just" fontAlgn="base">
              <a:lnSpc>
                <a:spcPct val="100000"/>
              </a:lnSpc>
              <a:buNone/>
            </a:pPr>
            <a:r>
              <a:rPr lang="en-US" sz="1800" b="1" dirty="0">
                <a:solidFill>
                  <a:schemeClr val="tx1"/>
                </a:solidFill>
                <a:effectLst/>
                <a:latin typeface="Georgia" panose="02040502050405020303" pitchFamily="18" charset="0"/>
                <a:ea typeface="Times New Roman" panose="02020603050405020304" pitchFamily="18" charset="0"/>
              </a:rPr>
              <a:t>Old Garment: Likely symbolizes the </a:t>
            </a:r>
            <a:r>
              <a:rPr lang="en-US" sz="1800" b="1" i="1" dirty="0">
                <a:solidFill>
                  <a:schemeClr val="tx1"/>
                </a:solidFill>
                <a:effectLst/>
                <a:latin typeface="Georgia" panose="02040502050405020303" pitchFamily="18" charset="0"/>
                <a:ea typeface="Times New Roman" panose="02020603050405020304" pitchFamily="18" charset="0"/>
              </a:rPr>
              <a:t>Pharisaical religious system</a:t>
            </a:r>
            <a:r>
              <a:rPr lang="en-US" sz="1800" b="1" dirty="0">
                <a:solidFill>
                  <a:schemeClr val="tx1"/>
                </a:solidFill>
                <a:effectLst/>
                <a:latin typeface="Georgia" panose="02040502050405020303" pitchFamily="18" charset="0"/>
                <a:ea typeface="Times New Roman" panose="02020603050405020304" pitchFamily="18" charset="0"/>
              </a:rPr>
              <a:t> grounded in an old covenant framework, which emphasized human tradition and rigid legalism (cf. Mark 1:22, 2:24).</a:t>
            </a:r>
            <a:endParaRPr lang="en-US" sz="1800" b="1" dirty="0">
              <a:effectLst/>
              <a:latin typeface="Georgia" panose="02040502050405020303" pitchFamily="18" charset="0"/>
              <a:ea typeface="Times New Roman" panose="02020603050405020304" pitchFamily="18" charset="0"/>
            </a:endParaRPr>
          </a:p>
          <a:p>
            <a:pPr marL="0" marR="0" indent="457200" algn="just" fontAlgn="base">
              <a:lnSpc>
                <a:spcPct val="100000"/>
              </a:lnSpc>
              <a:buNone/>
            </a:pPr>
            <a:r>
              <a:rPr lang="en-US" sz="1800" b="1" dirty="0">
                <a:solidFill>
                  <a:schemeClr val="tx1"/>
                </a:solidFill>
                <a:effectLst/>
                <a:latin typeface="Georgia" panose="02040502050405020303" pitchFamily="18" charset="0"/>
                <a:ea typeface="Times New Roman" panose="02020603050405020304" pitchFamily="18" charset="0"/>
              </a:rPr>
              <a:t>New </a:t>
            </a:r>
            <a:r>
              <a:rPr lang="en-US" sz="18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Georgia" panose="02040502050405020303" pitchFamily="18" charset="0"/>
                <a:ea typeface="Times New Roman" panose="02020603050405020304" pitchFamily="18" charset="0"/>
              </a:rPr>
              <a:t>Cloth</a:t>
            </a:r>
            <a:r>
              <a:rPr lang="en-US" sz="1800" b="1" dirty="0">
                <a:solidFill>
                  <a:schemeClr val="tx1"/>
                </a:solidFill>
                <a:effectLst/>
                <a:latin typeface="Georgia" panose="02040502050405020303" pitchFamily="18" charset="0"/>
                <a:ea typeface="Times New Roman" panose="02020603050405020304" pitchFamily="18" charset="0"/>
              </a:rPr>
              <a:t>: Plausibly represents the unprecedented, authoritative dimensions of Jesus’ ministry and revelation, breaking beyond the limitations of the old system (cf. Mark 1:27, 45).</a:t>
            </a:r>
            <a:endParaRPr lang="en-US" sz="1800" b="1" dirty="0">
              <a:effectLst/>
              <a:latin typeface="Georgia" panose="02040502050405020303" pitchFamily="18" charset="0"/>
              <a:ea typeface="Times New Roman" panose="02020603050405020304" pitchFamily="18" charset="0"/>
            </a:endParaRPr>
          </a:p>
          <a:p>
            <a:pPr marL="0" marR="0" indent="457200" algn="just" fontAlgn="base">
              <a:lnSpc>
                <a:spcPct val="100000"/>
              </a:lnSpc>
              <a:spcAft>
                <a:spcPts val="1320"/>
              </a:spcAft>
              <a:buNone/>
            </a:pPr>
            <a:r>
              <a:rPr lang="en-US" sz="1800" b="1" dirty="0">
                <a:ln>
                  <a:solidFill>
                    <a:srgbClr val="FF0000"/>
                  </a:solidFill>
                </a:ln>
                <a:solidFill>
                  <a:schemeClr val="tx1"/>
                </a:solidFill>
                <a:effectLst/>
                <a:latin typeface="Georgia" panose="02040502050405020303" pitchFamily="18" charset="0"/>
                <a:ea typeface="Times New Roman" panose="02020603050405020304" pitchFamily="18" charset="0"/>
              </a:rPr>
              <a:t>Although Jesus' metaphors appear to address fasting, His message </a:t>
            </a:r>
            <a:r>
              <a:rPr lang="en-US" sz="1800" b="1" i="1" dirty="0">
                <a:ln>
                  <a:solidFill>
                    <a:srgbClr val="FF0000"/>
                  </a:solidFill>
                </a:ln>
                <a:solidFill>
                  <a:schemeClr val="tx1"/>
                </a:solidFill>
                <a:effectLst/>
                <a:latin typeface="Georgia" panose="02040502050405020303" pitchFamily="18" charset="0"/>
                <a:ea typeface="Times New Roman" panose="02020603050405020304" pitchFamily="18" charset="0"/>
              </a:rPr>
              <a:t>reaches far deeper.</a:t>
            </a:r>
            <a:r>
              <a:rPr lang="en-US" sz="1800" b="1" dirty="0">
                <a:ln>
                  <a:solidFill>
                    <a:srgbClr val="FF0000"/>
                  </a:solidFill>
                </a:ln>
                <a:solidFill>
                  <a:schemeClr val="tx1"/>
                </a:solidFill>
                <a:effectLst/>
                <a:latin typeface="Georgia" panose="02040502050405020303" pitchFamily="18" charset="0"/>
                <a:ea typeface="Times New Roman" panose="02020603050405020304" pitchFamily="18" charset="0"/>
              </a:rPr>
              <a:t> He is not merely commenting on the surface ritual but revealing a profound spiritual shift. Fasting, in this context, becomes a symbol of something greater: the incompatibility between the old covenantal forms and the new reality inaugurated by His presence. This same principle undergirds Paul's renewed view of circumcision - both fasting and circumcision are redefined considering the Gospel.</a:t>
            </a:r>
            <a:endParaRPr lang="en-US" sz="1200" b="1" dirty="0">
              <a:ln>
                <a:solidFill>
                  <a:srgbClr val="FF0000"/>
                </a:solidFill>
              </a:ln>
              <a:effectLst/>
              <a:latin typeface="Georgia" panose="02040502050405020303" pitchFamily="18" charset="0"/>
              <a:ea typeface="Times New Roman" panose="02020603050405020304" pitchFamily="18" charset="0"/>
            </a:endParaRPr>
          </a:p>
        </p:txBody>
      </p:sp>
      <p:pic>
        <p:nvPicPr>
          <p:cNvPr id="4" name="Picture 3" descr="WHAT DOES A MODERN DAY PHARISEE LOOK LIKE? The Pharisees are ...">
            <a:extLst>
              <a:ext uri="{FF2B5EF4-FFF2-40B4-BE49-F238E27FC236}">
                <a16:creationId xmlns:a16="http://schemas.microsoft.com/office/drawing/2014/main" id="{DD078AD4-6F1F-D1D0-B364-5B6F2806FD79}"/>
              </a:ext>
            </a:extLst>
          </p:cNvPr>
          <p:cNvPicPr>
            <a:picLocks noChangeAspect="1"/>
          </p:cNvPicPr>
          <p:nvPr/>
        </p:nvPicPr>
        <p:blipFill>
          <a:blip r:embed="rId2"/>
          <a:stretch>
            <a:fillRect/>
          </a:stretch>
        </p:blipFill>
        <p:spPr>
          <a:xfrm>
            <a:off x="0" y="0"/>
            <a:ext cx="3143822" cy="6858000"/>
          </a:xfrm>
          <a:prstGeom prst="rect">
            <a:avLst/>
          </a:prstGeom>
        </p:spPr>
      </p:pic>
      <p:cxnSp>
        <p:nvCxnSpPr>
          <p:cNvPr id="6" name="Straight Arrow Connector 5">
            <a:extLst>
              <a:ext uri="{FF2B5EF4-FFF2-40B4-BE49-F238E27FC236}">
                <a16:creationId xmlns:a16="http://schemas.microsoft.com/office/drawing/2014/main" id="{431E1EC5-F905-1971-23F4-3F730133D406}"/>
              </a:ext>
            </a:extLst>
          </p:cNvPr>
          <p:cNvCxnSpPr>
            <a:cxnSpLocks/>
          </p:cNvCxnSpPr>
          <p:nvPr/>
        </p:nvCxnSpPr>
        <p:spPr>
          <a:xfrm flipH="1">
            <a:off x="2395728" y="621792"/>
            <a:ext cx="1280160" cy="6949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1" name="Picture 10" descr="Mark 1:27 All the people were amazed and began to ask one another, &quot;What is  this? A new teaching with authority! He commands even the unclean spirits,  and they obey Him!&quot;">
            <a:extLst>
              <a:ext uri="{FF2B5EF4-FFF2-40B4-BE49-F238E27FC236}">
                <a16:creationId xmlns:a16="http://schemas.microsoft.com/office/drawing/2014/main" id="{992224F4-3362-76F1-F2EA-8337C6FC5018}"/>
              </a:ext>
            </a:extLst>
          </p:cNvPr>
          <p:cNvPicPr>
            <a:picLocks noChangeAspect="1"/>
          </p:cNvPicPr>
          <p:nvPr/>
        </p:nvPicPr>
        <p:blipFill>
          <a:blip r:embed="rId3"/>
          <a:stretch>
            <a:fillRect/>
          </a:stretch>
        </p:blipFill>
        <p:spPr>
          <a:xfrm>
            <a:off x="9315640" y="0"/>
            <a:ext cx="2876360" cy="6858000"/>
          </a:xfrm>
          <a:prstGeom prst="rect">
            <a:avLst/>
          </a:prstGeom>
        </p:spPr>
      </p:pic>
      <p:cxnSp>
        <p:nvCxnSpPr>
          <p:cNvPr id="10" name="Straight Arrow Connector 9">
            <a:extLst>
              <a:ext uri="{FF2B5EF4-FFF2-40B4-BE49-F238E27FC236}">
                <a16:creationId xmlns:a16="http://schemas.microsoft.com/office/drawing/2014/main" id="{478ACD3A-A797-01D6-7CF5-8932628A3A51}"/>
              </a:ext>
            </a:extLst>
          </p:cNvPr>
          <p:cNvCxnSpPr>
            <a:cxnSpLocks/>
          </p:cNvCxnSpPr>
          <p:nvPr/>
        </p:nvCxnSpPr>
        <p:spPr>
          <a:xfrm>
            <a:off x="5294376" y="1764792"/>
            <a:ext cx="4928616" cy="2820162"/>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191548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9B621A7-CC10-B4A0-C190-127A137B69EB}"/>
              </a:ext>
            </a:extLst>
          </p:cNvPr>
          <p:cNvSpPr txBox="1"/>
          <p:nvPr/>
        </p:nvSpPr>
        <p:spPr>
          <a:xfrm>
            <a:off x="1014984" y="289085"/>
            <a:ext cx="10332720" cy="4875694"/>
          </a:xfrm>
          <a:prstGeom prst="rect">
            <a:avLst/>
          </a:prstGeom>
          <a:noFill/>
        </p:spPr>
        <p:txBody>
          <a:bodyPr wrap="square">
            <a:spAutoFit/>
          </a:bodyPr>
          <a:lstStyle/>
          <a:p>
            <a:pPr marL="457200" marR="0" algn="ctr" fontAlgn="base">
              <a:lnSpc>
                <a:spcPct val="100000"/>
              </a:lnSpc>
              <a:spcAft>
                <a:spcPts val="1320"/>
              </a:spcAft>
              <a:buNone/>
            </a:pPr>
            <a:r>
              <a:rPr lang="en-US" sz="5400" b="1" dirty="0">
                <a:solidFill>
                  <a:schemeClr val="tx1"/>
                </a:solidFill>
                <a:effectLst/>
                <a:latin typeface="+mn-lt"/>
                <a:ea typeface="Times New Roman" panose="02020603050405020304" pitchFamily="18" charset="0"/>
              </a:rPr>
              <a:t>History</a:t>
            </a:r>
            <a:endParaRPr lang="en-US" sz="5400" dirty="0">
              <a:effectLst/>
              <a:latin typeface="+mn-lt"/>
              <a:ea typeface="Times New Roman" panose="02020603050405020304" pitchFamily="18" charset="0"/>
            </a:endParaRPr>
          </a:p>
          <a:p>
            <a:pPr marL="0" marR="0" indent="457200" algn="just" fontAlgn="base">
              <a:lnSpc>
                <a:spcPct val="100000"/>
              </a:lnSpc>
              <a:buNone/>
            </a:pPr>
            <a:r>
              <a:rPr lang="en-US" sz="3200" dirty="0">
                <a:solidFill>
                  <a:schemeClr val="tx1"/>
                </a:solidFill>
                <a:effectLst/>
                <a:latin typeface="Georgia" panose="02040502050405020303" pitchFamily="18" charset="0"/>
                <a:ea typeface="Times New Roman" panose="02020603050405020304" pitchFamily="18" charset="0"/>
              </a:rPr>
              <a:t>Fasting in the Mosaic law originates with the Day of Atonement - the only fast explicitly commanded by God (Leviticus 16:29-31, 23:27-32). It symbolized: </a:t>
            </a:r>
            <a:endParaRPr lang="en-US" sz="3200" dirty="0">
              <a:effectLst/>
              <a:latin typeface="Georgia" panose="02040502050405020303" pitchFamily="18" charset="0"/>
              <a:ea typeface="Times New Roman" panose="02020603050405020304" pitchFamily="18" charset="0"/>
            </a:endParaRPr>
          </a:p>
          <a:p>
            <a:pPr marL="342900" marR="0" lvl="0" indent="-342900" algn="just" fontAlgn="base">
              <a:lnSpc>
                <a:spcPct val="100000"/>
              </a:lnSpc>
              <a:buFont typeface="+mj-lt"/>
              <a:buAutoNum type="arabicPeriod"/>
            </a:pPr>
            <a:r>
              <a:rPr lang="en-US" sz="3200" dirty="0">
                <a:solidFill>
                  <a:schemeClr val="tx1"/>
                </a:solidFill>
                <a:effectLst/>
                <a:latin typeface="Georgia" panose="02040502050405020303" pitchFamily="18" charset="0"/>
                <a:ea typeface="Times New Roman" panose="02020603050405020304" pitchFamily="18" charset="0"/>
              </a:rPr>
              <a:t>National repentance, </a:t>
            </a:r>
            <a:endParaRPr lang="en-US" sz="3200" dirty="0">
              <a:effectLst/>
              <a:latin typeface="Georgia" panose="02040502050405020303" pitchFamily="18" charset="0"/>
              <a:ea typeface="Times New Roman" panose="02020603050405020304" pitchFamily="18" charset="0"/>
            </a:endParaRPr>
          </a:p>
          <a:p>
            <a:pPr marL="342900" marR="0" lvl="0" indent="-342900" algn="just" fontAlgn="base">
              <a:lnSpc>
                <a:spcPct val="100000"/>
              </a:lnSpc>
              <a:buFont typeface="+mj-lt"/>
              <a:buAutoNum type="arabicPeriod"/>
            </a:pPr>
            <a:r>
              <a:rPr lang="en-US" sz="3200" dirty="0">
                <a:solidFill>
                  <a:schemeClr val="tx1"/>
                </a:solidFill>
                <a:effectLst/>
                <a:latin typeface="Georgia" panose="02040502050405020303" pitchFamily="18" charset="0"/>
                <a:ea typeface="Times New Roman" panose="02020603050405020304" pitchFamily="18" charset="0"/>
              </a:rPr>
              <a:t>Humility, and </a:t>
            </a:r>
            <a:endParaRPr lang="en-US" sz="3200" dirty="0">
              <a:effectLst/>
              <a:latin typeface="Georgia" panose="02040502050405020303" pitchFamily="18" charset="0"/>
              <a:ea typeface="Times New Roman" panose="02020603050405020304" pitchFamily="18" charset="0"/>
            </a:endParaRPr>
          </a:p>
          <a:p>
            <a:pPr marL="342900" marR="0" lvl="0" indent="-342900" algn="just" fontAlgn="base">
              <a:lnSpc>
                <a:spcPct val="100000"/>
              </a:lnSpc>
              <a:buFont typeface="+mj-lt"/>
              <a:buAutoNum type="arabicPeriod"/>
            </a:pPr>
            <a:r>
              <a:rPr lang="en-US" sz="3200" dirty="0">
                <a:solidFill>
                  <a:schemeClr val="tx1"/>
                </a:solidFill>
                <a:effectLst/>
                <a:latin typeface="Georgia" panose="02040502050405020303" pitchFamily="18" charset="0"/>
                <a:ea typeface="Times New Roman" panose="02020603050405020304" pitchFamily="18" charset="0"/>
              </a:rPr>
              <a:t>Purification before the Lord. </a:t>
            </a:r>
            <a:endParaRPr lang="en-US" sz="3200" dirty="0">
              <a:effectLst/>
              <a:latin typeface="Georgia" panose="02040502050405020303" pitchFamily="18" charset="0"/>
              <a:ea typeface="Times New Roman" panose="02020603050405020304" pitchFamily="18" charset="0"/>
            </a:endParaRPr>
          </a:p>
          <a:p>
            <a:pPr marL="457200" marR="0" algn="just" fontAlgn="base">
              <a:lnSpc>
                <a:spcPct val="100000"/>
              </a:lnSpc>
              <a:buNone/>
            </a:pPr>
            <a:r>
              <a:rPr lang="en-US" sz="1800" dirty="0">
                <a:effectLst/>
                <a:latin typeface="+mn-lt"/>
                <a:ea typeface="Times New Roman" panose="02020603050405020304" pitchFamily="18" charset="0"/>
              </a:rPr>
              <a:t> </a:t>
            </a:r>
          </a:p>
          <a:p>
            <a:pPr marL="457200" marR="0" algn="just" fontAlgn="base">
              <a:lnSpc>
                <a:spcPct val="100000"/>
              </a:lnSpc>
              <a:buNone/>
            </a:pPr>
            <a:r>
              <a:rPr lang="en-US" sz="1800" b="1" dirty="0">
                <a:solidFill>
                  <a:schemeClr val="tx1"/>
                </a:solidFill>
                <a:effectLst/>
                <a:latin typeface="+mn-lt"/>
                <a:ea typeface="Times New Roman" panose="02020603050405020304" pitchFamily="18" charset="0"/>
              </a:rPr>
              <a:t>Now I will not assume that you understand what the Day of Atonement is, so here goes.</a:t>
            </a:r>
            <a:endParaRPr lang="en-US" sz="1800" dirty="0">
              <a:effectLst/>
              <a:latin typeface="+mn-lt"/>
              <a:ea typeface="Times New Roman" panose="02020603050405020304" pitchFamily="18" charset="0"/>
            </a:endParaRPr>
          </a:p>
          <a:p>
            <a:pPr marL="0" marR="0" algn="just" fontAlgn="base">
              <a:lnSpc>
                <a:spcPct val="100000"/>
              </a:lnSpc>
              <a:buNone/>
            </a:pPr>
            <a:r>
              <a:rPr lang="en-US" sz="1800" b="1" dirty="0">
                <a:solidFill>
                  <a:schemeClr val="tx1"/>
                </a:solidFill>
                <a:effectLst/>
                <a:latin typeface="+mn-lt"/>
                <a:ea typeface="Times New Roman" panose="02020603050405020304" pitchFamily="18" charset="0"/>
              </a:rPr>
              <a:t> </a:t>
            </a:r>
            <a:endParaRPr lang="en-US" sz="1800" dirty="0">
              <a:effectLst/>
              <a:latin typeface="+mn-lt"/>
              <a:ea typeface="Times New Roman" panose="02020603050405020304" pitchFamily="18" charset="0"/>
            </a:endParaRPr>
          </a:p>
        </p:txBody>
      </p:sp>
    </p:spTree>
    <p:extLst>
      <p:ext uri="{BB962C8B-B14F-4D97-AF65-F5344CB8AC3E}">
        <p14:creationId xmlns:p14="http://schemas.microsoft.com/office/powerpoint/2010/main" val="1662733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111E00-091C-EF26-3176-5140CA4883CB}"/>
              </a:ext>
            </a:extLst>
          </p:cNvPr>
          <p:cNvSpPr txBox="1"/>
          <p:nvPr/>
        </p:nvSpPr>
        <p:spPr>
          <a:xfrm>
            <a:off x="618744" y="771862"/>
            <a:ext cx="11155680" cy="5529719"/>
          </a:xfrm>
          <a:prstGeom prst="rect">
            <a:avLst/>
          </a:prstGeom>
          <a:noFill/>
        </p:spPr>
        <p:txBody>
          <a:bodyPr wrap="square">
            <a:spAutoFit/>
          </a:bodyPr>
          <a:lstStyle/>
          <a:p>
            <a:pPr marL="0" marR="0" algn="ctr" fontAlgn="base">
              <a:lnSpc>
                <a:spcPct val="100000"/>
              </a:lnSpc>
              <a:buNone/>
            </a:pPr>
            <a:r>
              <a:rPr lang="en-US" sz="3200" b="1" dirty="0">
                <a:solidFill>
                  <a:schemeClr val="tx1"/>
                </a:solidFill>
                <a:effectLst/>
                <a:latin typeface="+mn-lt"/>
                <a:ea typeface="Times New Roman" panose="02020603050405020304" pitchFamily="18" charset="0"/>
              </a:rPr>
              <a:t>The Day of Atonement</a:t>
            </a:r>
            <a:endParaRPr lang="en-US" sz="3200" dirty="0">
              <a:effectLst/>
              <a:latin typeface="+mn-lt"/>
              <a:ea typeface="Times New Roman" panose="02020603050405020304" pitchFamily="18" charset="0"/>
            </a:endParaRP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The Day of Atonement, or Yom Kippur, is the highest holy day of the Jewish calendar. In the Old Testament, the high priest made an atoning sacrifice for the people's sins on the Day of Atonement. This act of paying the penalty for sin brought reconciliation (a restored relationship) between the people and God.</a:t>
            </a: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After the blood sacrifice was offered to the Lord, a goat was released into the wilderness to symbolically carry away the people's sins. This "scapegoat" was never to return.</a:t>
            </a: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The Day of Atonement was a yearly feast God instituted to completely cover (pay the penalty for) all the sins of the people of Israel.</a:t>
            </a: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When the Temple in Jerusalem was destroyed in 70 A.D., the Jewish people could no longer present the required sacrifices on the Day of Atonement, so it came to be observed as a day of repentance, self-denial, charitable works, prayer, and fasting.</a:t>
            </a: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Yom Kippur is a complete Sabbath. No work is done on this day. On Yom Kippur, the book of Jonah is read in remembrance of God's forgiveness and mercy.</a:t>
            </a:r>
          </a:p>
          <a:p>
            <a:pPr marL="0" marR="0" indent="45720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Over time, fasting expanded into a broader spiritual practice in Israel, especially during times of </a:t>
            </a:r>
            <a:r>
              <a:rPr lang="en-US" sz="1800" b="1" i="1" kern="100" dirty="0">
                <a:effectLst/>
                <a:latin typeface="+mn-lt"/>
                <a:ea typeface="Aptos" panose="020B0004020202020204" pitchFamily="34" charset="0"/>
                <a:cs typeface="Times New Roman" panose="02020603050405020304" pitchFamily="18" charset="0"/>
              </a:rPr>
              <a:t>national crises</a:t>
            </a:r>
            <a:r>
              <a:rPr lang="en-US" sz="1800" kern="100" dirty="0">
                <a:effectLst/>
                <a:latin typeface="+mn-lt"/>
                <a:ea typeface="Aptos" panose="020B0004020202020204" pitchFamily="34" charset="0"/>
                <a:cs typeface="Times New Roman" panose="02020603050405020304" pitchFamily="18" charset="0"/>
              </a:rPr>
              <a:t> or personal grief. By Jesus' day, the Pharisees had institutionalized </a:t>
            </a:r>
            <a:r>
              <a:rPr lang="en-US" sz="1800" b="1" i="1" kern="100" dirty="0">
                <a:effectLst/>
                <a:latin typeface="+mn-lt"/>
                <a:ea typeface="Aptos" panose="020B0004020202020204" pitchFamily="34" charset="0"/>
                <a:cs typeface="Times New Roman" panose="02020603050405020304" pitchFamily="18" charset="0"/>
              </a:rPr>
              <a:t>fasting as a regular discipline</a:t>
            </a:r>
            <a:r>
              <a:rPr lang="en-US" sz="1800" kern="100" dirty="0">
                <a:effectLst/>
                <a:latin typeface="+mn-lt"/>
                <a:ea typeface="Aptos" panose="020B0004020202020204" pitchFamily="34" charset="0"/>
                <a:cs typeface="Times New Roman" panose="02020603050405020304" pitchFamily="18" charset="0"/>
              </a:rPr>
              <a:t>, twice a week. Luke 18:12 reflects this: a Pharisee boasts, </a:t>
            </a:r>
            <a:r>
              <a:rPr lang="en-US" sz="1800" b="1" i="1" kern="100" dirty="0">
                <a:effectLst/>
                <a:latin typeface="+mn-lt"/>
                <a:ea typeface="Aptos" panose="020B0004020202020204" pitchFamily="34" charset="0"/>
                <a:cs typeface="Times New Roman" panose="02020603050405020304" pitchFamily="18" charset="0"/>
              </a:rPr>
              <a:t>"I fast twice a week."</a:t>
            </a:r>
            <a:r>
              <a:rPr lang="en-US" sz="1800" kern="100" dirty="0">
                <a:effectLst/>
                <a:latin typeface="+mn-lt"/>
                <a:ea typeface="Aptos" panose="020B0004020202020204" pitchFamily="34" charset="0"/>
                <a:cs typeface="Times New Roman" panose="02020603050405020304" pitchFamily="18" charset="0"/>
              </a:rPr>
              <a:t> By then, the practice had drifted from its original intent, and the "old container" of the Mosaic framework no longer served its purposes.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17487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E90BB03-3AFE-0D76-1C4F-99CD5B415DA8}"/>
              </a:ext>
            </a:extLst>
          </p:cNvPr>
          <p:cNvSpPr txBox="1"/>
          <p:nvPr/>
        </p:nvSpPr>
        <p:spPr>
          <a:xfrm>
            <a:off x="3047238" y="1719558"/>
            <a:ext cx="6094476" cy="3418885"/>
          </a:xfrm>
          <a:prstGeom prst="rect">
            <a:avLst/>
          </a:prstGeom>
          <a:noFill/>
        </p:spPr>
        <p:txBody>
          <a:bodyPr wrap="square">
            <a:spAutoFit/>
          </a:bodyPr>
          <a:lstStyle/>
          <a:p>
            <a:pPr marL="0" marR="0" indent="457200" algn="just" fontAlgn="base">
              <a:lnSpc>
                <a:spcPct val="100000"/>
              </a:lnSpc>
              <a:spcAft>
                <a:spcPts val="1320"/>
              </a:spcAft>
              <a:buNone/>
            </a:pPr>
            <a:r>
              <a:rPr lang="en-US" sz="1800" dirty="0">
                <a:solidFill>
                  <a:schemeClr val="tx1"/>
                </a:solidFill>
                <a:effectLst/>
                <a:latin typeface="+mn-lt"/>
                <a:ea typeface="Times New Roman" panose="02020603050405020304" pitchFamily="18" charset="0"/>
              </a:rPr>
              <a:t>John the Baptist's role was to prepare the way for Jesus. In John 3:28-30, he says.</a:t>
            </a:r>
            <a:endParaRPr lang="en-US" sz="1800" dirty="0">
              <a:effectLst/>
              <a:latin typeface="+mn-lt"/>
              <a:ea typeface="Times New Roman" panose="02020603050405020304" pitchFamily="18" charset="0"/>
            </a:endParaRPr>
          </a:p>
          <a:p>
            <a:pPr marL="457200" marR="0" algn="just" fontAlgn="base">
              <a:lnSpc>
                <a:spcPct val="100000"/>
              </a:lnSpc>
              <a:buNone/>
            </a:pPr>
            <a:r>
              <a:rPr lang="en-US" sz="1800" dirty="0">
                <a:solidFill>
                  <a:schemeClr val="tx1"/>
                </a:solidFill>
                <a:effectLst/>
                <a:latin typeface="+mn-lt"/>
                <a:ea typeface="Times New Roman" panose="02020603050405020304" pitchFamily="18" charset="0"/>
              </a:rPr>
              <a:t>“You yourselves can testify that I said, ‘I am not the Messiah but am sent ahead of him.’ 29 The bride belongs to the bridegroom. </a:t>
            </a:r>
            <a:r>
              <a:rPr lang="en-US" sz="1800" b="1" dirty="0">
                <a:solidFill>
                  <a:schemeClr val="tx1"/>
                </a:solidFill>
                <a:effectLst/>
                <a:latin typeface="+mn-lt"/>
                <a:ea typeface="Times New Roman" panose="02020603050405020304" pitchFamily="18" charset="0"/>
              </a:rPr>
              <a:t>The friend who attends the bridegroom waits and listens for him and is full of joy when he hears the bridegroom’s voice. That joy is mine, and it is now complete. 30 He must become greater; I must become less.”</a:t>
            </a:r>
            <a:r>
              <a:rPr lang="en-US" sz="1800" dirty="0">
                <a:solidFill>
                  <a:schemeClr val="tx1"/>
                </a:solidFill>
                <a:effectLst/>
                <a:latin typeface="+mn-lt"/>
                <a:ea typeface="Times New Roman" panose="02020603050405020304" pitchFamily="18" charset="0"/>
              </a:rPr>
              <a:t> (NIV)</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32650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067235-17A0-3A53-F973-25B460325BA9}"/>
              </a:ext>
            </a:extLst>
          </p:cNvPr>
          <p:cNvSpPr txBox="1"/>
          <p:nvPr/>
        </p:nvSpPr>
        <p:spPr>
          <a:xfrm>
            <a:off x="3047238" y="1802914"/>
            <a:ext cx="6094476" cy="3252172"/>
          </a:xfrm>
          <a:prstGeom prst="rect">
            <a:avLst/>
          </a:prstGeom>
          <a:noFill/>
        </p:spPr>
        <p:txBody>
          <a:bodyPr wrap="square">
            <a:spAutoFit/>
          </a:bodyPr>
          <a:lstStyle/>
          <a:p>
            <a:pPr marL="0" marR="0" indent="457200" algn="just" fontAlgn="base">
              <a:lnSpc>
                <a:spcPct val="100000"/>
              </a:lnSpc>
              <a:buNone/>
            </a:pPr>
            <a:r>
              <a:rPr lang="en-US" sz="1800" dirty="0">
                <a:solidFill>
                  <a:schemeClr val="tx1"/>
                </a:solidFill>
                <a:effectLst/>
                <a:latin typeface="+mn-lt"/>
                <a:ea typeface="Times New Roman" panose="02020603050405020304" pitchFamily="18" charset="0"/>
              </a:rPr>
              <a:t>From this testimony, John expected his disciples to turn their devotion toward Jesus. Yet instead of following the one to whom John pointed, they continued </a:t>
            </a:r>
            <a:r>
              <a:rPr lang="en-US" sz="1800" b="1" i="1" dirty="0">
                <a:solidFill>
                  <a:schemeClr val="tx1"/>
                </a:solidFill>
                <a:effectLst/>
                <a:latin typeface="+mn-lt"/>
                <a:ea typeface="Times New Roman" panose="02020603050405020304" pitchFamily="18" charset="0"/>
              </a:rPr>
              <a:t>in their former practices</a:t>
            </a:r>
            <a:r>
              <a:rPr lang="en-US" sz="1800" dirty="0">
                <a:solidFill>
                  <a:schemeClr val="tx1"/>
                </a:solidFill>
                <a:effectLst/>
                <a:latin typeface="+mn-lt"/>
                <a:ea typeface="Times New Roman" panose="02020603050405020304" pitchFamily="18" charset="0"/>
              </a:rPr>
              <a:t> - practices which, at times, resembled those of the Pharisees - and questioned why Jesus and His disciples were not fasting like they were. They were meant to </a:t>
            </a:r>
            <a:r>
              <a:rPr lang="en-US" sz="1800" b="1" i="1" dirty="0">
                <a:solidFill>
                  <a:schemeClr val="tx1"/>
                </a:solidFill>
                <a:effectLst/>
                <a:latin typeface="+mn-lt"/>
                <a:ea typeface="Times New Roman" panose="02020603050405020304" pitchFamily="18" charset="0"/>
              </a:rPr>
              <a:t>become the new cloth</a:t>
            </a:r>
            <a:r>
              <a:rPr lang="en-US" sz="1800" dirty="0">
                <a:solidFill>
                  <a:schemeClr val="tx1"/>
                </a:solidFill>
                <a:effectLst/>
                <a:latin typeface="+mn-lt"/>
                <a:ea typeface="Times New Roman" panose="02020603050405020304" pitchFamily="18" charset="0"/>
              </a:rPr>
              <a:t> and the new wine but remained confined within the old framework. Jesus responds by reminding them of the very imagery John used. In Mark 2:19-20 He says:</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20151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D8AAC0-616D-DB9D-077A-4A05D1B1F94B}"/>
              </a:ext>
            </a:extLst>
          </p:cNvPr>
          <p:cNvSpPr txBox="1"/>
          <p:nvPr/>
        </p:nvSpPr>
        <p:spPr>
          <a:xfrm>
            <a:off x="3047238" y="923186"/>
            <a:ext cx="6094476" cy="5011628"/>
          </a:xfrm>
          <a:prstGeom prst="rect">
            <a:avLst/>
          </a:prstGeom>
          <a:noFill/>
        </p:spPr>
        <p:txBody>
          <a:bodyPr wrap="square">
            <a:spAutoFit/>
          </a:bodyPr>
          <a:lstStyle/>
          <a:p>
            <a:pPr marL="228600" marR="0" algn="just" fontAlgn="base">
              <a:lnSpc>
                <a:spcPct val="100000"/>
              </a:lnSpc>
              <a:buNone/>
            </a:pPr>
            <a:r>
              <a:rPr lang="en-US" sz="1800" dirty="0">
                <a:solidFill>
                  <a:schemeClr val="tx1"/>
                </a:solidFill>
                <a:effectLst/>
                <a:latin typeface="+mn-lt"/>
                <a:ea typeface="Times New Roman" panose="02020603050405020304" pitchFamily="18" charset="0"/>
              </a:rPr>
              <a:t>Jesus answered, “</a:t>
            </a:r>
            <a:r>
              <a:rPr lang="en-US" sz="1800" b="1" dirty="0">
                <a:solidFill>
                  <a:schemeClr val="tx1"/>
                </a:solidFill>
                <a:effectLst/>
                <a:latin typeface="+mn-lt"/>
                <a:ea typeface="Times New Roman" panose="02020603050405020304" pitchFamily="18" charset="0"/>
              </a:rPr>
              <a:t>How can the guests of the bridegroom fast while he is with them? They cannot, so long as they have him with them.</a:t>
            </a:r>
            <a:r>
              <a:rPr lang="en-US" sz="1800" dirty="0">
                <a:solidFill>
                  <a:schemeClr val="tx1"/>
                </a:solidFill>
                <a:effectLst/>
                <a:latin typeface="+mn-lt"/>
                <a:ea typeface="Times New Roman" panose="02020603050405020304" pitchFamily="18" charset="0"/>
              </a:rPr>
              <a:t> 20 But the time will come when the bridegroom will be taken from them, and on that day they will fast. (NIV)</a:t>
            </a:r>
            <a:endParaRPr lang="en-US" sz="1800" dirty="0">
              <a:effectLst/>
              <a:latin typeface="+mn-lt"/>
              <a:ea typeface="Times New Roman" panose="02020603050405020304" pitchFamily="18" charset="0"/>
            </a:endParaRPr>
          </a:p>
          <a:p>
            <a:pPr marL="0" marR="0" indent="457200" algn="just" fontAlgn="base">
              <a:lnSpc>
                <a:spcPct val="100000"/>
              </a:lnSpc>
              <a:spcAft>
                <a:spcPts val="1320"/>
              </a:spcAft>
              <a:buNone/>
            </a:pPr>
            <a:r>
              <a:rPr lang="en-US" sz="1800" dirty="0">
                <a:solidFill>
                  <a:schemeClr val="tx1"/>
                </a:solidFill>
                <a:effectLst/>
                <a:latin typeface="+mn-lt"/>
                <a:ea typeface="Times New Roman" panose="02020603050405020304" pitchFamily="18" charset="0"/>
              </a:rPr>
              <a:t>If fasting represents sorrow or mourning, how could it be appropriate while the bridegroom - the source of joy - is present? </a:t>
            </a:r>
            <a:endParaRPr lang="en-US" sz="1800" dirty="0">
              <a:effectLst/>
              <a:latin typeface="+mn-lt"/>
              <a:ea typeface="Times New Roman" panose="02020603050405020304" pitchFamily="18" charset="0"/>
            </a:endParaRPr>
          </a:p>
          <a:p>
            <a:pPr marL="0" marR="0" indent="457200" algn="just" fontAlgn="base">
              <a:lnSpc>
                <a:spcPct val="100000"/>
              </a:lnSpc>
              <a:spcAft>
                <a:spcPts val="1320"/>
              </a:spcAft>
              <a:buNone/>
            </a:pPr>
            <a:r>
              <a:rPr lang="en-US" sz="1800" dirty="0">
                <a:solidFill>
                  <a:schemeClr val="tx1"/>
                </a:solidFill>
                <a:effectLst/>
                <a:latin typeface="+mn-lt"/>
                <a:ea typeface="Times New Roman" panose="02020603050405020304" pitchFamily="18" charset="0"/>
              </a:rPr>
              <a:t>Jesus' emphasis in this passage is </a:t>
            </a:r>
            <a:r>
              <a:rPr lang="en-US" sz="1800" b="1" dirty="0">
                <a:solidFill>
                  <a:schemeClr val="tx1"/>
                </a:solidFill>
                <a:effectLst/>
                <a:latin typeface="+mn-lt"/>
                <a:ea typeface="Times New Roman" panose="02020603050405020304" pitchFamily="18" charset="0"/>
              </a:rPr>
              <a:t>not </a:t>
            </a:r>
            <a:r>
              <a:rPr lang="en-US" sz="1800" dirty="0">
                <a:solidFill>
                  <a:schemeClr val="tx1"/>
                </a:solidFill>
                <a:effectLst/>
                <a:latin typeface="+mn-lt"/>
                <a:ea typeface="Times New Roman" panose="02020603050405020304" pitchFamily="18" charset="0"/>
              </a:rPr>
              <a:t>primarily </a:t>
            </a:r>
            <a:r>
              <a:rPr lang="en-US" sz="1800" b="1" i="1" dirty="0">
                <a:solidFill>
                  <a:schemeClr val="tx1"/>
                </a:solidFill>
                <a:effectLst/>
                <a:latin typeface="+mn-lt"/>
                <a:ea typeface="Times New Roman" panose="02020603050405020304" pitchFamily="18" charset="0"/>
              </a:rPr>
              <a:t>about fasting itself</a:t>
            </a:r>
            <a:r>
              <a:rPr lang="en-US" sz="1800" dirty="0">
                <a:solidFill>
                  <a:schemeClr val="tx1"/>
                </a:solidFill>
                <a:effectLst/>
                <a:latin typeface="+mn-lt"/>
                <a:ea typeface="Times New Roman" panose="02020603050405020304" pitchFamily="18" charset="0"/>
              </a:rPr>
              <a:t>, but about the </a:t>
            </a:r>
            <a:r>
              <a:rPr lang="en-US" sz="1800" b="1" i="1" dirty="0">
                <a:solidFill>
                  <a:schemeClr val="tx1"/>
                </a:solidFill>
                <a:effectLst/>
                <a:latin typeface="+mn-lt"/>
                <a:ea typeface="Times New Roman" panose="02020603050405020304" pitchFamily="18" charset="0"/>
              </a:rPr>
              <a:t>transformative power of His Gospel</a:t>
            </a:r>
            <a:r>
              <a:rPr lang="en-US" sz="1800" dirty="0">
                <a:solidFill>
                  <a:schemeClr val="tx1"/>
                </a:solidFill>
                <a:effectLst/>
                <a:latin typeface="+mn-lt"/>
                <a:ea typeface="Times New Roman" panose="02020603050405020304" pitchFamily="18" charset="0"/>
              </a:rPr>
              <a:t>. The new life He brings cannot be contained within the old structures of the Mosaic framework - just as new cloth cannot patch an old garment, and new wine cannot be contained in old wineskins.</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83697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FEBD2E-8815-9013-34BC-874A4628F837}"/>
              </a:ext>
            </a:extLst>
          </p:cNvPr>
          <p:cNvSpPr txBox="1"/>
          <p:nvPr/>
        </p:nvSpPr>
        <p:spPr>
          <a:xfrm>
            <a:off x="2286000" y="1222180"/>
            <a:ext cx="8181594" cy="3970318"/>
          </a:xfrm>
          <a:prstGeom prst="rect">
            <a:avLst/>
          </a:prstGeom>
          <a:noFill/>
        </p:spPr>
        <p:txBody>
          <a:bodyPr wrap="square">
            <a:spAutoFit/>
          </a:bodyPr>
          <a:lstStyle/>
          <a:p>
            <a:pPr marL="0" marR="0" indent="457200" algn="just" fontAlgn="base">
              <a:lnSpc>
                <a:spcPct val="100000"/>
              </a:lnSpc>
              <a:buNone/>
            </a:pPr>
            <a:r>
              <a:rPr lang="en-US" sz="1800" dirty="0">
                <a:solidFill>
                  <a:schemeClr val="tx1"/>
                </a:solidFill>
                <a:effectLst/>
                <a:latin typeface="+mn-lt"/>
                <a:ea typeface="Times New Roman" panose="02020603050405020304" pitchFamily="18" charset="0"/>
              </a:rPr>
              <a:t>Jesus is not speaking against fasting, just as Paul does not reject circumcision outright. Rather, both are reframed. In Christ, believers are new creations - no longer bound by the burdens of ritual law. The Spirit now dwells within them, and their lives are marked by joy, holiness, and freedom. Fasting and circumcision become personal expressions of devotion, not covenantal requirements.</a:t>
            </a:r>
            <a:endParaRPr lang="en-US" sz="1800" dirty="0">
              <a:effectLst/>
              <a:latin typeface="+mn-lt"/>
              <a:ea typeface="Times New Roman" panose="02020603050405020304" pitchFamily="18" charset="0"/>
            </a:endParaRPr>
          </a:p>
          <a:p>
            <a:pPr marL="0" marR="0" indent="457200" algn="just">
              <a:lnSpc>
                <a:spcPct val="100000"/>
              </a:lnSpc>
              <a:buNone/>
            </a:pPr>
            <a:r>
              <a:rPr lang="en-US" sz="1800" dirty="0">
                <a:solidFill>
                  <a:schemeClr val="tx1"/>
                </a:solidFill>
                <a:effectLst/>
                <a:latin typeface="+mn-lt"/>
                <a:ea typeface="Times New Roman" panose="02020603050405020304" pitchFamily="18" charset="0"/>
              </a:rPr>
              <a:t>In this account, John’s disciples came to Jesus and asked, “Why do we and the Pharisees fast, but your disciples do not fast?” Jesus replied, “Can the wedding guests mourn while the bridegroom is with them?” </a:t>
            </a:r>
            <a:endParaRPr lang="en-US" sz="1800" dirty="0">
              <a:effectLst/>
              <a:latin typeface="+mn-lt"/>
              <a:ea typeface="Times New Roman" panose="02020603050405020304" pitchFamily="18" charset="0"/>
            </a:endParaRPr>
          </a:p>
          <a:p>
            <a:pPr marL="0" marR="0" indent="457200" algn="just">
              <a:lnSpc>
                <a:spcPct val="100000"/>
              </a:lnSpc>
              <a:buNone/>
            </a:pPr>
            <a:r>
              <a:rPr lang="en-US" sz="1800" dirty="0">
                <a:solidFill>
                  <a:schemeClr val="tx1"/>
                </a:solidFill>
                <a:effectLst/>
                <a:latin typeface="+mn-lt"/>
                <a:ea typeface="Times New Roman" panose="02020603050405020304" pitchFamily="18" charset="0"/>
              </a:rPr>
              <a:t>Fasting is often practiced to mourn our sins and foster spiritual self-discipline, helping us combat sin in our lives. While fasting has its significance and value, it is not meant for specific occasions, such as when the Lord Jesus shares moments with his disciples. However, he also says, “The day will come when I, the bridegroom, will be taken away from my disciples, and they will fast.” </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77921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2A462F-3D8E-41D8-A93B-9642DB421A64}"/>
              </a:ext>
            </a:extLst>
          </p:cNvPr>
          <p:cNvSpPr txBox="1"/>
          <p:nvPr/>
        </p:nvSpPr>
        <p:spPr>
          <a:xfrm>
            <a:off x="2569464" y="1345469"/>
            <a:ext cx="7861554" cy="3693319"/>
          </a:xfrm>
          <a:prstGeom prst="rect">
            <a:avLst/>
          </a:prstGeom>
          <a:noFill/>
        </p:spPr>
        <p:txBody>
          <a:bodyPr wrap="square">
            <a:spAutoFit/>
          </a:bodyPr>
          <a:lstStyle/>
          <a:p>
            <a:pPr marL="0" marR="0" indent="457200" algn="just">
              <a:lnSpc>
                <a:spcPct val="100000"/>
              </a:lnSpc>
              <a:buNone/>
            </a:pPr>
            <a:r>
              <a:rPr lang="en-US" sz="1800" b="1" dirty="0">
                <a:solidFill>
                  <a:schemeClr val="tx1"/>
                </a:solidFill>
                <a:effectLst/>
                <a:latin typeface="Bahnschrift" panose="020B0502040204020203" pitchFamily="34" charset="0"/>
                <a:ea typeface="Times New Roman" panose="02020603050405020304" pitchFamily="18" charset="0"/>
              </a:rPr>
              <a:t>Jesus explains that you should not patch an old garment with a new, unshrunk piece of cloth because, when the new cloth shrinks, it could tear the old fabric. Similarly, it is not a clever idea to put new wine into old wineskins that have lost their flexibility, because the fermentation process causes the new wine to expand and risk bursting the wineskin. Instead, store new wine in fresh, soft wineskins that can expand as the wine ferments. Back in ancient times, people often used animal skins instead of bottles to store water and wine.</a:t>
            </a:r>
            <a:endParaRPr lang="en-US" sz="1800" b="1" dirty="0">
              <a:effectLst/>
              <a:latin typeface="Bahnschrift" panose="020B0502040204020203" pitchFamily="34" charset="0"/>
              <a:ea typeface="Times New Roman" panose="02020603050405020304" pitchFamily="18" charset="0"/>
            </a:endParaRPr>
          </a:p>
          <a:p>
            <a:pPr marL="0" marR="0" indent="457200" algn="just">
              <a:lnSpc>
                <a:spcPct val="100000"/>
              </a:lnSpc>
              <a:buNone/>
            </a:pPr>
            <a:r>
              <a:rPr lang="en-US" sz="1800" b="1" dirty="0">
                <a:solidFill>
                  <a:schemeClr val="tx1"/>
                </a:solidFill>
                <a:effectLst/>
                <a:latin typeface="Bahnschrift" panose="020B0502040204020203" pitchFamily="34" charset="0"/>
                <a:ea typeface="Times New Roman" panose="02020603050405020304" pitchFamily="18" charset="0"/>
              </a:rPr>
              <a:t>Why does the Lord Jesus talk about a bridegroom, and then suddenly about a garment and wine? What is the connection between these images? He is clearly using picture language, but how are they linked? It is wonderful to see how beautifully they relate to each other. I always marvel at the Lord’s teaching.</a:t>
            </a:r>
            <a:endParaRPr lang="en-US" sz="1200" b="1" dirty="0">
              <a:effectLst/>
              <a:latin typeface="Bahnschrift" panose="020B0502040204020203" pitchFamily="34" charset="0"/>
              <a:ea typeface="Times New Roman" panose="02020603050405020304" pitchFamily="18" charset="0"/>
            </a:endParaRPr>
          </a:p>
        </p:txBody>
      </p:sp>
    </p:spTree>
    <p:extLst>
      <p:ext uri="{BB962C8B-B14F-4D97-AF65-F5344CB8AC3E}">
        <p14:creationId xmlns:p14="http://schemas.microsoft.com/office/powerpoint/2010/main" val="1502555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E879B0-3044-6B81-A3AE-1229306F1337}"/>
              </a:ext>
            </a:extLst>
          </p:cNvPr>
          <p:cNvSpPr txBox="1"/>
          <p:nvPr/>
        </p:nvSpPr>
        <p:spPr>
          <a:xfrm>
            <a:off x="914400" y="1981328"/>
            <a:ext cx="10250424" cy="2585323"/>
          </a:xfrm>
          <a:prstGeom prst="rect">
            <a:avLst/>
          </a:prstGeom>
          <a:noFill/>
        </p:spPr>
        <p:txBody>
          <a:bodyPr wrap="square">
            <a:spAutoFit/>
          </a:bodyPr>
          <a:lstStyle/>
          <a:p>
            <a:pPr marL="0" marR="0" indent="457200" algn="ctr">
              <a:lnSpc>
                <a:spcPct val="100000"/>
              </a:lnSpc>
              <a:buNone/>
            </a:pPr>
            <a:r>
              <a:rPr lang="en-US" sz="3600" b="1" dirty="0">
                <a:solidFill>
                  <a:schemeClr val="tx1"/>
                </a:solidFill>
                <a:effectLst/>
                <a:ea typeface="Black Han Sans" pitchFamily="2" charset="-127"/>
              </a:rPr>
              <a:t>These two elements — a new garment and new wine</a:t>
            </a:r>
          </a:p>
          <a:p>
            <a:pPr marL="0" marR="0" indent="457200" algn="ctr">
              <a:lnSpc>
                <a:spcPct val="100000"/>
              </a:lnSpc>
              <a:buNone/>
            </a:pPr>
            <a:r>
              <a:rPr lang="en-US" sz="1800" b="1" dirty="0">
                <a:solidFill>
                  <a:schemeClr val="tx1"/>
                </a:solidFill>
                <a:effectLst/>
                <a:latin typeface="Georgia" panose="02040502050405020303" pitchFamily="18" charset="0"/>
                <a:ea typeface="Times New Roman" panose="02020603050405020304" pitchFamily="18" charset="0"/>
              </a:rPr>
              <a:t>are indispensable to a wedding. No one expects the bride or groom to arrive at their wedding in an antiquated garment with patches here and there. Wine is also always present at weddings as a symbol of joy. At the wedding in Cana, the wine ran out; Jesus performed his first miracle through God’s power by turning water into wine.</a:t>
            </a:r>
            <a:endParaRPr lang="en-US" sz="1200" b="1" dirty="0">
              <a:effectLst/>
              <a:latin typeface="Georgia" panose="02040502050405020303" pitchFamily="18" charset="0"/>
              <a:ea typeface="Times New Roman" panose="02020603050405020304" pitchFamily="18" charset="0"/>
            </a:endParaRPr>
          </a:p>
        </p:txBody>
      </p:sp>
    </p:spTree>
    <p:extLst>
      <p:ext uri="{BB962C8B-B14F-4D97-AF65-F5344CB8AC3E}">
        <p14:creationId xmlns:p14="http://schemas.microsoft.com/office/powerpoint/2010/main" val="1614077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13B91-9883-043F-18B2-2E76F7906B83}"/>
              </a:ext>
            </a:extLst>
          </p:cNvPr>
          <p:cNvSpPr>
            <a:spLocks noGrp="1"/>
          </p:cNvSpPr>
          <p:nvPr>
            <p:ph type="title"/>
          </p:nvPr>
        </p:nvSpPr>
        <p:spPr>
          <a:solidFill>
            <a:schemeClr val="tx1"/>
          </a:solidFill>
        </p:spPr>
        <p:txBody>
          <a:bodyPr>
            <a:normAutofit fontScale="90000"/>
          </a:bodyPr>
          <a:lstStyle/>
          <a:p>
            <a:pPr algn="ctr"/>
            <a:br>
              <a:rPr lang="en-US" b="1" dirty="0"/>
            </a:br>
            <a:r>
              <a:rPr lang="en-US" b="1" dirty="0">
                <a:solidFill>
                  <a:schemeClr val="bg1"/>
                </a:solidFill>
              </a:rPr>
              <a:t>Garment and wineskin are pictures of human </a:t>
            </a:r>
            <a:r>
              <a:rPr lang="en-US" b="1" dirty="0"/>
              <a:t>life.</a:t>
            </a:r>
            <a:br>
              <a:rPr lang="en-US" dirty="0"/>
            </a:br>
            <a:endParaRPr lang="en-US" dirty="0"/>
          </a:p>
        </p:txBody>
      </p:sp>
      <p:sp>
        <p:nvSpPr>
          <p:cNvPr id="4" name="Content Placeholder 3">
            <a:extLst>
              <a:ext uri="{FF2B5EF4-FFF2-40B4-BE49-F238E27FC236}">
                <a16:creationId xmlns:a16="http://schemas.microsoft.com/office/drawing/2014/main" id="{7A45E4D7-25FE-73AC-4AFC-A4CF8E140FFD}"/>
              </a:ext>
            </a:extLst>
          </p:cNvPr>
          <p:cNvSpPr>
            <a:spLocks noGrp="1"/>
          </p:cNvSpPr>
          <p:nvPr>
            <p:ph sz="half" idx="2"/>
          </p:nvPr>
        </p:nvSpPr>
        <p:spPr>
          <a:xfrm>
            <a:off x="862014" y="1846707"/>
            <a:ext cx="6288594" cy="2889885"/>
          </a:xfrm>
        </p:spPr>
        <p:txBody>
          <a:bodyPr>
            <a:normAutofit fontScale="55000" lnSpcReduction="20000"/>
          </a:bodyPr>
          <a:lstStyle/>
          <a:p>
            <a:r>
              <a:rPr lang="en-US" b="1" dirty="0"/>
              <a:t>When you study the Lord Jesus’ teaching but do not understand it, it is often because you are unfamiliar with the Old Testament. The principle is this: if you see something you do not understand, look for it in the Old Testament, and it may be explained there. If you do not understand what “garment” and “wineskin” mean, turn to the Old Testament, and there you will find them explained.</a:t>
            </a:r>
          </a:p>
          <a:p>
            <a:pPr marL="0" indent="0" algn="ctr">
              <a:buNone/>
            </a:pPr>
            <a:r>
              <a:rPr lang="en-US" sz="4000" b="1" dirty="0">
                <a:latin typeface="Georgia" panose="02040502050405020303" pitchFamily="18" charset="0"/>
              </a:rPr>
              <a:t>I hereby present several Old Testament references in which garments symbolize human life to help you understand the current passage: Isaiah 50:9, 51:8, 52:1, 61:10; Psalm 102:26.</a:t>
            </a:r>
          </a:p>
          <a:p>
            <a:pPr marL="0" indent="0" algn="ctr">
              <a:buNone/>
            </a:pPr>
            <a:r>
              <a:rPr lang="en-US" b="1" dirty="0"/>
              <a:t>(Take a break and look at the above Scriptures before progressing to the next information.</a:t>
            </a:r>
          </a:p>
        </p:txBody>
      </p:sp>
      <p:sp>
        <p:nvSpPr>
          <p:cNvPr id="6" name="Content Placeholder 5">
            <a:extLst>
              <a:ext uri="{FF2B5EF4-FFF2-40B4-BE49-F238E27FC236}">
                <a16:creationId xmlns:a16="http://schemas.microsoft.com/office/drawing/2014/main" id="{D376DE74-67EC-2637-D16E-41BB68352C43}"/>
              </a:ext>
            </a:extLst>
          </p:cNvPr>
          <p:cNvSpPr>
            <a:spLocks noGrp="1"/>
          </p:cNvSpPr>
          <p:nvPr>
            <p:ph sz="quarter" idx="4"/>
          </p:nvPr>
        </p:nvSpPr>
        <p:spPr>
          <a:xfrm>
            <a:off x="7150608" y="1846707"/>
            <a:ext cx="4204780" cy="3684588"/>
          </a:xfrm>
        </p:spPr>
        <p:txBody>
          <a:bodyPr>
            <a:normAutofit fontScale="55000" lnSpcReduction="20000"/>
          </a:bodyPr>
          <a:lstStyle/>
          <a:p>
            <a:pPr marL="0" indent="0" algn="ctr">
              <a:buNone/>
            </a:pPr>
            <a:r>
              <a:rPr lang="en-US" dirty="0"/>
              <a:t>The Old Testament also depicts a wineskin as a symbol of</a:t>
            </a:r>
            <a:r>
              <a:rPr lang="en-US" b="1" i="1" dirty="0"/>
              <a:t> human life</a:t>
            </a:r>
            <a:r>
              <a:rPr lang="en-US" dirty="0"/>
              <a:t>. </a:t>
            </a:r>
          </a:p>
          <a:p>
            <a:r>
              <a:rPr lang="en-US" dirty="0"/>
              <a:t>In </a:t>
            </a:r>
            <a:r>
              <a:rPr lang="en-US" b="1" dirty="0"/>
              <a:t>Job 32:19</a:t>
            </a:r>
            <a:r>
              <a:rPr lang="en-US" dirty="0"/>
              <a:t>, the heart of man is illustrated as a wineskin: </a:t>
            </a:r>
            <a:r>
              <a:rPr lang="en-US" u="sng" dirty="0"/>
              <a:t>'my heart is like a wineskin stretched to the point of bursting.'</a:t>
            </a:r>
            <a:r>
              <a:rPr lang="en-US" dirty="0"/>
              <a:t> In </a:t>
            </a:r>
          </a:p>
          <a:p>
            <a:r>
              <a:rPr lang="en-US" dirty="0"/>
              <a:t>Psalm 119:83, the psalmist says he is like a wineskin </a:t>
            </a:r>
            <a:r>
              <a:rPr lang="en-US" b="1" u="sng" dirty="0"/>
              <a:t>blackened with smoke</a:t>
            </a:r>
            <a:r>
              <a:rPr lang="en-US" dirty="0"/>
              <a:t>. In </a:t>
            </a:r>
          </a:p>
          <a:p>
            <a:r>
              <a:rPr lang="en-US" dirty="0"/>
              <a:t>Jeremiah 13:12–13, the </a:t>
            </a:r>
            <a:r>
              <a:rPr lang="en-US" b="1" u="sng" dirty="0"/>
              <a:t>inhabitants of Jerusalem are likened to wineskins</a:t>
            </a:r>
            <a:r>
              <a:rPr lang="en-US" dirty="0"/>
              <a:t>.</a:t>
            </a:r>
          </a:p>
          <a:p>
            <a:endParaRPr lang="en-US" dirty="0"/>
          </a:p>
        </p:txBody>
      </p:sp>
      <p:sp>
        <p:nvSpPr>
          <p:cNvPr id="8" name="TextBox 7">
            <a:extLst>
              <a:ext uri="{FF2B5EF4-FFF2-40B4-BE49-F238E27FC236}">
                <a16:creationId xmlns:a16="http://schemas.microsoft.com/office/drawing/2014/main" id="{7E1D900E-4DF4-6267-B03F-E3F008D99608}"/>
              </a:ext>
            </a:extLst>
          </p:cNvPr>
          <p:cNvSpPr txBox="1"/>
          <p:nvPr/>
        </p:nvSpPr>
        <p:spPr>
          <a:xfrm>
            <a:off x="862014" y="4736592"/>
            <a:ext cx="10229658" cy="954107"/>
          </a:xfrm>
          <a:prstGeom prst="rect">
            <a:avLst/>
          </a:prstGeom>
          <a:noFill/>
        </p:spPr>
        <p:txBody>
          <a:bodyPr wrap="square">
            <a:spAutoFit/>
          </a:bodyPr>
          <a:lstStyle/>
          <a:p>
            <a:pPr algn="ctr"/>
            <a:r>
              <a:rPr lang="en-US" sz="2800" b="1" dirty="0"/>
              <a:t>(Take a break and look at the Scriptures above before moving on to the next information.)</a:t>
            </a:r>
          </a:p>
        </p:txBody>
      </p:sp>
    </p:spTree>
    <p:extLst>
      <p:ext uri="{BB962C8B-B14F-4D97-AF65-F5344CB8AC3E}">
        <p14:creationId xmlns:p14="http://schemas.microsoft.com/office/powerpoint/2010/main" val="3908057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514D2-4D94-7846-EEB4-271A1B8CECCC}"/>
              </a:ext>
            </a:extLst>
          </p:cNvPr>
          <p:cNvSpPr>
            <a:spLocks noGrp="1"/>
          </p:cNvSpPr>
          <p:nvPr>
            <p:ph type="title"/>
          </p:nvPr>
        </p:nvSpPr>
        <p:spPr>
          <a:xfrm>
            <a:off x="827088" y="512539"/>
            <a:ext cx="10515600" cy="1580580"/>
          </a:xfrm>
          <a:solidFill>
            <a:srgbClr val="FF0000"/>
          </a:solidFill>
        </p:spPr>
        <p:txBody>
          <a:bodyPr>
            <a:normAutofit fontScale="90000"/>
          </a:bodyPr>
          <a:lstStyle/>
          <a:p>
            <a:pPr algn="ctr"/>
            <a:r>
              <a:rPr lang="en-US" b="1" dirty="0">
                <a:solidFill>
                  <a:schemeClr val="bg1"/>
                </a:solidFill>
              </a:rPr>
              <a:t>Warning: </a:t>
            </a:r>
            <a:br>
              <a:rPr lang="en-US" b="1" dirty="0">
                <a:solidFill>
                  <a:schemeClr val="bg1"/>
                </a:solidFill>
              </a:rPr>
            </a:br>
            <a:r>
              <a:rPr lang="en-US" b="1" dirty="0">
                <a:solidFill>
                  <a:schemeClr val="bg1"/>
                </a:solidFill>
              </a:rPr>
              <a:t>You cannot patch the new with the old.</a:t>
            </a:r>
            <a:br>
              <a:rPr lang="en-US" dirty="0">
                <a:solidFill>
                  <a:schemeClr val="bg1"/>
                </a:solidFill>
              </a:rPr>
            </a:br>
            <a:endParaRPr lang="en-US" dirty="0">
              <a:solidFill>
                <a:schemeClr val="bg1"/>
              </a:solidFill>
            </a:endParaRPr>
          </a:p>
        </p:txBody>
      </p:sp>
      <p:sp>
        <p:nvSpPr>
          <p:cNvPr id="4" name="Content Placeholder 3">
            <a:extLst>
              <a:ext uri="{FF2B5EF4-FFF2-40B4-BE49-F238E27FC236}">
                <a16:creationId xmlns:a16="http://schemas.microsoft.com/office/drawing/2014/main" id="{7A32ABEE-DBF2-26D2-7988-8862B7EF50F7}"/>
              </a:ext>
            </a:extLst>
          </p:cNvPr>
          <p:cNvSpPr>
            <a:spLocks noGrp="1"/>
          </p:cNvSpPr>
          <p:nvPr>
            <p:ph sz="half" idx="2"/>
          </p:nvPr>
        </p:nvSpPr>
        <p:spPr/>
        <p:txBody>
          <a:bodyPr>
            <a:normAutofit fontScale="55000" lnSpcReduction="20000"/>
          </a:bodyPr>
          <a:lstStyle/>
          <a:p>
            <a:pPr marL="0" indent="0" algn="ctr">
              <a:buNone/>
            </a:pPr>
            <a:r>
              <a:rPr lang="en-US" b="1" dirty="0"/>
              <a:t>Adding Patches</a:t>
            </a:r>
            <a:endParaRPr lang="en-US" dirty="0"/>
          </a:p>
          <a:p>
            <a:r>
              <a:rPr lang="en-US" dirty="0"/>
              <a:t>The Pharisees might have been fine with Jesus if he had simply made small adjustments, mending a few parts of Judaism as they practiced it. However, Jesus explained to them and his disciples that only a completely new set of clothes would do the trick. Just patching up the old would only lead to a situation even more troublesome than before.</a:t>
            </a:r>
          </a:p>
          <a:p>
            <a:r>
              <a:rPr lang="en-US" dirty="0"/>
              <a:t>What message does this hold for me today? It informs me that the individual I was upon embracing Christianity is not compatible with living in the Spirit. Merely making slight adjustments to my life, applying superficial improvements or cosmetic enhancements—will not suffice. If the core of who I am internally remains unaltered, all patching efforts will inevitably prove futile. Constantly repairing my life will lead to frustration and defeat. As long as the original self remains central, the struggles will persist indefinitely. Simply washing a pig will not keep it from rolling in the mud; it must be transformed into something else to stay clean.</a:t>
            </a:r>
          </a:p>
          <a:p>
            <a:endParaRPr lang="en-US" dirty="0"/>
          </a:p>
        </p:txBody>
      </p:sp>
      <p:sp>
        <p:nvSpPr>
          <p:cNvPr id="6" name="Content Placeholder 5">
            <a:extLst>
              <a:ext uri="{FF2B5EF4-FFF2-40B4-BE49-F238E27FC236}">
                <a16:creationId xmlns:a16="http://schemas.microsoft.com/office/drawing/2014/main" id="{29C4B9A8-C7CD-0139-181B-326E4E900919}"/>
              </a:ext>
            </a:extLst>
          </p:cNvPr>
          <p:cNvSpPr>
            <a:spLocks noGrp="1"/>
          </p:cNvSpPr>
          <p:nvPr>
            <p:ph sz="quarter" idx="4"/>
          </p:nvPr>
        </p:nvSpPr>
        <p:spPr/>
        <p:txBody>
          <a:bodyPr>
            <a:normAutofit fontScale="55000" lnSpcReduction="20000"/>
          </a:bodyPr>
          <a:lstStyle/>
          <a:p>
            <a:pPr marL="0" indent="0" algn="ctr">
              <a:buNone/>
            </a:pPr>
            <a:r>
              <a:rPr lang="en-US" b="1" dirty="0"/>
              <a:t>Be Transformed, Not Conformed</a:t>
            </a:r>
            <a:endParaRPr lang="en-US" dirty="0"/>
          </a:p>
          <a:p>
            <a:r>
              <a:rPr lang="en-US" dirty="0"/>
              <a:t>In Romans 12:2, Paul warmly encourages us not just to follow the world's patterns but to be genuinely transformed </a:t>
            </a:r>
            <a:r>
              <a:rPr lang="en-US" b="1" dirty="0"/>
              <a:t>by renewing our minds</a:t>
            </a:r>
            <a:r>
              <a:rPr lang="en-US" dirty="0"/>
              <a:t>. I also see this as the message Jesus shared with the Pharisees in this situation. Instead of patching up the old self, we must embrace deep, heartfelt transformation. We need to let go of our old ways and be reborn through the Spirit. When we accept the new life the Spirit offers, we need no superficial fixes, because this transformation lets us fully experience the life He has designed for us.</a:t>
            </a:r>
          </a:p>
          <a:p>
            <a:r>
              <a:rPr lang="en-US" dirty="0"/>
              <a:t>You might notice that some people in our community wear clothes that need mending. While this can be okay as a fashion statement, it's more concerning when, as Christians/Believers, we wear the </a:t>
            </a:r>
            <a:r>
              <a:rPr lang="en-US" b="1" dirty="0"/>
              <a:t>'garments of sin'</a:t>
            </a:r>
            <a:r>
              <a:rPr lang="en-US" dirty="0"/>
              <a:t> and take pride in them. </a:t>
            </a:r>
          </a:p>
        </p:txBody>
      </p:sp>
    </p:spTree>
    <p:extLst>
      <p:ext uri="{BB962C8B-B14F-4D97-AF65-F5344CB8AC3E}">
        <p14:creationId xmlns:p14="http://schemas.microsoft.com/office/powerpoint/2010/main" val="2900259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C343B-EA56-DA65-3057-A142B0E3895E}"/>
              </a:ext>
            </a:extLst>
          </p:cNvPr>
          <p:cNvSpPr>
            <a:spLocks noGrp="1"/>
          </p:cNvSpPr>
          <p:nvPr>
            <p:ph type="title"/>
          </p:nvPr>
        </p:nvSpPr>
        <p:spPr/>
        <p:txBody>
          <a:bodyPr/>
          <a:lstStyle/>
          <a:p>
            <a:pPr algn="ctr"/>
            <a:r>
              <a:rPr lang="en-US" b="1" dirty="0">
                <a:ln w="22225">
                  <a:solidFill>
                    <a:schemeClr val="accent2"/>
                  </a:solidFill>
                  <a:prstDash val="solid"/>
                </a:ln>
                <a:solidFill>
                  <a:schemeClr val="accent2">
                    <a:lumMod val="40000"/>
                    <a:lumOff val="60000"/>
                  </a:schemeClr>
                </a:solidFill>
              </a:rPr>
              <a:t>Ephesians &amp; Colossians</a:t>
            </a:r>
          </a:p>
        </p:txBody>
      </p:sp>
      <p:sp>
        <p:nvSpPr>
          <p:cNvPr id="3" name="Text Placeholder 2">
            <a:extLst>
              <a:ext uri="{FF2B5EF4-FFF2-40B4-BE49-F238E27FC236}">
                <a16:creationId xmlns:a16="http://schemas.microsoft.com/office/drawing/2014/main" id="{A084AC7A-4A38-401B-AF12-4E5C9E337AF3}"/>
              </a:ext>
            </a:extLst>
          </p:cNvPr>
          <p:cNvSpPr>
            <a:spLocks noGrp="1"/>
          </p:cNvSpPr>
          <p:nvPr>
            <p:ph type="body" idx="1"/>
          </p:nvPr>
        </p:nvSpPr>
        <p:spPr>
          <a:xfrm>
            <a:off x="862014" y="1370267"/>
            <a:ext cx="5157787" cy="823912"/>
          </a:xfrm>
        </p:spPr>
        <p:txBody>
          <a:bodyPr>
            <a:normAutofit fontScale="77500" lnSpcReduction="20000"/>
          </a:bodyPr>
          <a:lstStyle/>
          <a:p>
            <a:pPr algn="ctr"/>
            <a:r>
              <a:rPr lang="en-US" dirty="0"/>
              <a:t>The Apostle Paul</a:t>
            </a:r>
          </a:p>
        </p:txBody>
      </p:sp>
      <p:sp>
        <p:nvSpPr>
          <p:cNvPr id="4" name="Content Placeholder 3">
            <a:extLst>
              <a:ext uri="{FF2B5EF4-FFF2-40B4-BE49-F238E27FC236}">
                <a16:creationId xmlns:a16="http://schemas.microsoft.com/office/drawing/2014/main" id="{C8AF5138-586E-5099-06CF-5BF85DEAB220}"/>
              </a:ext>
            </a:extLst>
          </p:cNvPr>
          <p:cNvSpPr>
            <a:spLocks noGrp="1"/>
          </p:cNvSpPr>
          <p:nvPr>
            <p:ph sz="half" idx="2"/>
          </p:nvPr>
        </p:nvSpPr>
        <p:spPr/>
        <p:txBody>
          <a:bodyPr>
            <a:normAutofit fontScale="55000" lnSpcReduction="20000"/>
          </a:bodyPr>
          <a:lstStyle/>
          <a:p>
            <a:r>
              <a:rPr lang="en-US" dirty="0"/>
              <a:t>In Ephesians 4:22 and Colossians 3:9, Paul encourages us to 'Put off the old self,” which represents our former nature, and to 'put on the new self,' reflecting God's likeness. Becoming a Christian or Believer is not simply about fixing up your old character with a little faith. It is about a heart-changing transformation—letting go of the old self and embracing the new. As Paul beautifully explains in 2nd Corinthians 5:15–17, being a Christian means more than adding a bit of religion to who you used to be; it is about becoming a completely new person. </a:t>
            </a:r>
          </a:p>
          <a:p>
            <a:r>
              <a:rPr lang="en-US" dirty="0"/>
              <a:t>Which is more wonderful: turning water into wine or transforming a sinner into a saint? Both are truly remarkable, but which one holds more significance? I believe that transforming a sinner into a saint is more meaningful. Turning water into wine symbolizes something even deeper and more important: transforming your life's character. If you've experienced God’s power to change your life, you are already on the path to knowing Him. </a:t>
            </a:r>
          </a:p>
        </p:txBody>
      </p:sp>
      <p:sp>
        <p:nvSpPr>
          <p:cNvPr id="5" name="Text Placeholder 4">
            <a:extLst>
              <a:ext uri="{FF2B5EF4-FFF2-40B4-BE49-F238E27FC236}">
                <a16:creationId xmlns:a16="http://schemas.microsoft.com/office/drawing/2014/main" id="{8C3551A3-F10C-9B1C-1D57-2CAA5A603146}"/>
              </a:ext>
            </a:extLst>
          </p:cNvPr>
          <p:cNvSpPr>
            <a:spLocks noGrp="1"/>
          </p:cNvSpPr>
          <p:nvPr>
            <p:ph type="body" sz="quarter" idx="3"/>
          </p:nvPr>
        </p:nvSpPr>
        <p:spPr/>
        <p:txBody>
          <a:bodyPr>
            <a:normAutofit fontScale="77500" lnSpcReduction="20000"/>
          </a:bodyPr>
          <a:lstStyle/>
          <a:p>
            <a:r>
              <a:rPr lang="en-US" dirty="0"/>
              <a:t> </a:t>
            </a:r>
          </a:p>
          <a:p>
            <a:r>
              <a:rPr lang="en-US" dirty="0"/>
              <a:t>Little religion will not surface in the long haul!</a:t>
            </a:r>
          </a:p>
          <a:p>
            <a:endParaRPr lang="en-US" dirty="0"/>
          </a:p>
        </p:txBody>
      </p:sp>
      <p:sp>
        <p:nvSpPr>
          <p:cNvPr id="6" name="Content Placeholder 5">
            <a:extLst>
              <a:ext uri="{FF2B5EF4-FFF2-40B4-BE49-F238E27FC236}">
                <a16:creationId xmlns:a16="http://schemas.microsoft.com/office/drawing/2014/main" id="{B93FAA3E-1563-28F3-0300-913B9934C56A}"/>
              </a:ext>
            </a:extLst>
          </p:cNvPr>
          <p:cNvSpPr>
            <a:spLocks noGrp="1"/>
          </p:cNvSpPr>
          <p:nvPr>
            <p:ph sz="quarter" idx="4"/>
          </p:nvPr>
        </p:nvSpPr>
        <p:spPr/>
        <p:txBody>
          <a:bodyPr>
            <a:normAutofit fontScale="55000" lnSpcReduction="20000"/>
          </a:bodyPr>
          <a:lstStyle/>
          <a:p>
            <a:r>
              <a:rPr lang="en-US" dirty="0"/>
              <a:t>Becoming a Christian is about more than just adding a little religion to your life. You feel like your life is incomplete and empty, with a hole here and a hole there. You might think that by turning to Christianity, you can fill these emptiness’s. But Jesus reminds us that if we try to patch up our lives in this way, our situation may become worse than before. Try it, and you will see that the Lord Jesus knows what He's talking about.</a:t>
            </a:r>
          </a:p>
          <a:p>
            <a:r>
              <a:rPr lang="en-US" dirty="0"/>
              <a:t>Certain individuals, upon hearing the gospel, tend to accept the aspects they find agreeable while rejecting those they find objectionable. They often state, “I appreciate this part but not the section regarding complete commitment. A modest amount of religion is beneficial, but excessive involvement may lead to fanaticism.” It is common to hear remarks such as, “Attending church once a week is acceptable; however, twice a week is excessive.”</a:t>
            </a:r>
          </a:p>
          <a:p>
            <a:endParaRPr lang="en-US" dirty="0"/>
          </a:p>
        </p:txBody>
      </p:sp>
    </p:spTree>
    <p:extLst>
      <p:ext uri="{BB962C8B-B14F-4D97-AF65-F5344CB8AC3E}">
        <p14:creationId xmlns:p14="http://schemas.microsoft.com/office/powerpoint/2010/main" val="3786133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7CD23-36A5-558D-315D-CF70FDB25BD2}"/>
              </a:ext>
            </a:extLst>
          </p:cNvPr>
          <p:cNvSpPr>
            <a:spLocks noGrp="1"/>
          </p:cNvSpPr>
          <p:nvPr>
            <p:ph type="title"/>
          </p:nvPr>
        </p:nvSpPr>
        <p:spPr/>
        <p:txBody>
          <a:bodyPr/>
          <a:lstStyle/>
          <a:p>
            <a:pPr algn="ctr"/>
            <a:r>
              <a:rPr lang="en-US" dirty="0"/>
              <a:t>The JUNK in the CHURCH</a:t>
            </a:r>
          </a:p>
        </p:txBody>
      </p:sp>
      <p:sp>
        <p:nvSpPr>
          <p:cNvPr id="3" name="Text Placeholder 2">
            <a:extLst>
              <a:ext uri="{FF2B5EF4-FFF2-40B4-BE49-F238E27FC236}">
                <a16:creationId xmlns:a16="http://schemas.microsoft.com/office/drawing/2014/main" id="{0B5F6047-DF63-C1BC-D62B-8EB452D1F8DE}"/>
              </a:ext>
            </a:extLst>
          </p:cNvPr>
          <p:cNvSpPr>
            <a:spLocks noGrp="1"/>
          </p:cNvSpPr>
          <p:nvPr>
            <p:ph type="body" idx="1"/>
          </p:nvPr>
        </p:nvSpPr>
        <p:spPr>
          <a:xfrm>
            <a:off x="862014" y="1690688"/>
            <a:ext cx="5157787" cy="493395"/>
          </a:xfrm>
          <a:solidFill>
            <a:schemeClr val="accent4">
              <a:lumMod val="20000"/>
              <a:lumOff val="80000"/>
            </a:schemeClr>
          </a:solidFill>
        </p:spPr>
        <p:txBody>
          <a:bodyPr/>
          <a:lstStyle/>
          <a:p>
            <a:pPr algn="ctr"/>
            <a:r>
              <a:rPr lang="en-US" dirty="0"/>
              <a:t>Destitute Individuals</a:t>
            </a:r>
          </a:p>
        </p:txBody>
      </p:sp>
      <p:sp>
        <p:nvSpPr>
          <p:cNvPr id="4" name="Content Placeholder 3">
            <a:extLst>
              <a:ext uri="{FF2B5EF4-FFF2-40B4-BE49-F238E27FC236}">
                <a16:creationId xmlns:a16="http://schemas.microsoft.com/office/drawing/2014/main" id="{68CFB183-DC56-DDCC-92A4-577264E489D3}"/>
              </a:ext>
            </a:extLst>
          </p:cNvPr>
          <p:cNvSpPr>
            <a:spLocks noGrp="1"/>
          </p:cNvSpPr>
          <p:nvPr>
            <p:ph sz="half" idx="2"/>
          </p:nvPr>
        </p:nvSpPr>
        <p:spPr/>
        <p:txBody>
          <a:bodyPr>
            <a:normAutofit fontScale="62500" lnSpcReduction="20000"/>
          </a:bodyPr>
          <a:lstStyle/>
          <a:p>
            <a:r>
              <a:rPr lang="en-US" dirty="0"/>
              <a:t>The church is filled with destitute individuals. If one observes someone dressed in garments with numerous patches, what conclusion might be drawn? That he is a beggar. Nevertheless, people attend church and declare, “I like that part of the message, so I will patch my hole with it. But the other part of the message is too strong for me; I cannot take it.”</a:t>
            </a:r>
          </a:p>
          <a:p>
            <a:r>
              <a:rPr lang="en-US" dirty="0"/>
              <a:t>Some individuals take pride in their patches. Patched jackets and, notably, torn jeans represent the latest fashion trend; furthermore, these items tend to be more costly than their unpatched counterparts. I recall asking a salesperson, “Why do you sell this old junk at a higher price than the new clothing?”</a:t>
            </a:r>
          </a:p>
          <a:p>
            <a:endParaRPr lang="en-US" dirty="0"/>
          </a:p>
        </p:txBody>
      </p:sp>
      <p:sp>
        <p:nvSpPr>
          <p:cNvPr id="5" name="Text Placeholder 4">
            <a:extLst>
              <a:ext uri="{FF2B5EF4-FFF2-40B4-BE49-F238E27FC236}">
                <a16:creationId xmlns:a16="http://schemas.microsoft.com/office/drawing/2014/main" id="{2761F3EB-C170-A6CC-D896-312DACD5EB4E}"/>
              </a:ext>
            </a:extLst>
          </p:cNvPr>
          <p:cNvSpPr>
            <a:spLocks noGrp="1"/>
          </p:cNvSpPr>
          <p:nvPr>
            <p:ph type="body" sz="quarter" idx="3"/>
          </p:nvPr>
        </p:nvSpPr>
        <p:spPr>
          <a:solidFill>
            <a:schemeClr val="accent2"/>
          </a:solidFill>
        </p:spPr>
        <p:txBody>
          <a:bodyPr/>
          <a:lstStyle/>
          <a:p>
            <a:pPr algn="ctr"/>
            <a:r>
              <a:rPr lang="en-US" dirty="0"/>
              <a:t>New STYLE! Righteousness or Unrighteousness?</a:t>
            </a:r>
          </a:p>
        </p:txBody>
      </p:sp>
      <p:sp>
        <p:nvSpPr>
          <p:cNvPr id="6" name="Content Placeholder 5">
            <a:extLst>
              <a:ext uri="{FF2B5EF4-FFF2-40B4-BE49-F238E27FC236}">
                <a16:creationId xmlns:a16="http://schemas.microsoft.com/office/drawing/2014/main" id="{B433B7E7-57A7-5645-D24E-0BA41B8E6B32}"/>
              </a:ext>
            </a:extLst>
          </p:cNvPr>
          <p:cNvSpPr>
            <a:spLocks noGrp="1"/>
          </p:cNvSpPr>
          <p:nvPr>
            <p:ph sz="quarter" idx="4"/>
          </p:nvPr>
        </p:nvSpPr>
        <p:spPr/>
        <p:txBody>
          <a:bodyPr>
            <a:normAutofit fontScale="62500" lnSpcReduction="20000"/>
          </a:bodyPr>
          <a:lstStyle/>
          <a:p>
            <a:r>
              <a:rPr lang="en-US" dirty="0"/>
              <a:t>He said, “It’s not old junk, it’s new!”</a:t>
            </a:r>
          </a:p>
          <a:p>
            <a:r>
              <a:rPr lang="en-US" dirty="0"/>
              <a:t>I said, “Why then is it all patched up?”</a:t>
            </a:r>
          </a:p>
          <a:p>
            <a:r>
              <a:rPr lang="en-US" dirty="0"/>
              <a:t>“That’s the new style.”</a:t>
            </a:r>
          </a:p>
          <a:p>
            <a:r>
              <a:rPr lang="en-US" dirty="0"/>
              <a:t>“But why is it more expensive when it’s all patched up?”</a:t>
            </a:r>
          </a:p>
          <a:p>
            <a:r>
              <a:rPr lang="en-US" dirty="0"/>
              <a:t>He said, “You must pay for the labor. It takes work to stitch the patches together. And after stitching them, you must tear the fabric by hand to give it a torn look.</a:t>
            </a:r>
          </a:p>
          <a:p>
            <a:endParaRPr lang="en-US" dirty="0"/>
          </a:p>
        </p:txBody>
      </p:sp>
    </p:spTree>
    <p:extLst>
      <p:ext uri="{BB962C8B-B14F-4D97-AF65-F5344CB8AC3E}">
        <p14:creationId xmlns:p14="http://schemas.microsoft.com/office/powerpoint/2010/main" val="548304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9F9ABB0-CF8A-4851-7D80-DB9858E682A8}"/>
              </a:ext>
            </a:extLst>
          </p:cNvPr>
          <p:cNvSpPr>
            <a:spLocks noGrp="1"/>
          </p:cNvSpPr>
          <p:nvPr>
            <p:ph type="body" idx="1"/>
          </p:nvPr>
        </p:nvSpPr>
        <p:spPr>
          <a:xfrm>
            <a:off x="836612" y="866014"/>
            <a:ext cx="5157787" cy="823912"/>
          </a:xfrm>
        </p:spPr>
        <p:txBody>
          <a:bodyPr/>
          <a:lstStyle/>
          <a:p>
            <a:pPr algn="ctr"/>
            <a:r>
              <a:rPr lang="en-US" dirty="0"/>
              <a:t>Inverted World</a:t>
            </a:r>
          </a:p>
        </p:txBody>
      </p:sp>
      <p:sp>
        <p:nvSpPr>
          <p:cNvPr id="4" name="Content Placeholder 3">
            <a:extLst>
              <a:ext uri="{FF2B5EF4-FFF2-40B4-BE49-F238E27FC236}">
                <a16:creationId xmlns:a16="http://schemas.microsoft.com/office/drawing/2014/main" id="{0078BB06-E045-A3C3-C353-C9F155A46B0D}"/>
              </a:ext>
            </a:extLst>
          </p:cNvPr>
          <p:cNvSpPr>
            <a:spLocks noGrp="1"/>
          </p:cNvSpPr>
          <p:nvPr>
            <p:ph sz="half" idx="2"/>
          </p:nvPr>
        </p:nvSpPr>
        <p:spPr>
          <a:xfrm>
            <a:off x="923924" y="1837563"/>
            <a:ext cx="5796916" cy="3027045"/>
          </a:xfrm>
          <a:ln w="76200"/>
        </p:spPr>
        <p:style>
          <a:lnRef idx="2">
            <a:schemeClr val="accent5"/>
          </a:lnRef>
          <a:fillRef idx="1">
            <a:schemeClr val="lt1"/>
          </a:fillRef>
          <a:effectRef idx="0">
            <a:schemeClr val="accent5"/>
          </a:effectRef>
          <a:fontRef idx="minor">
            <a:schemeClr val="dk1"/>
          </a:fontRef>
        </p:style>
        <p:txBody>
          <a:bodyPr>
            <a:normAutofit fontScale="47500" lnSpcReduction="20000"/>
          </a:bodyPr>
          <a:lstStyle/>
          <a:p>
            <a:pPr marL="0" indent="0" algn="ctr">
              <a:buNone/>
            </a:pPr>
            <a:r>
              <a:rPr lang="en-US" dirty="0"/>
              <a:t>	</a:t>
            </a:r>
          </a:p>
          <a:p>
            <a:pPr marL="0" indent="0" algn="ctr">
              <a:buNone/>
            </a:pPr>
            <a:r>
              <a:rPr lang="en-US" sz="5100" dirty="0">
                <a:latin typeface="Georgia" panose="02040502050405020303" pitchFamily="18" charset="0"/>
              </a:rPr>
              <a:t>This world seems radically inverted. You must pay more for rags than for quality garments. Additionally, you must pay extra for the labor of tearing your pants. Some individuals even believe dirty pants have greater aesthetic appeal. Similarly, some Christians today take pride in their fragmented faith and consider it aesthetically pleasing.</a:t>
            </a:r>
          </a:p>
          <a:p>
            <a:endParaRPr lang="en-US" dirty="0"/>
          </a:p>
        </p:txBody>
      </p:sp>
      <p:sp>
        <p:nvSpPr>
          <p:cNvPr id="5" name="Text Placeholder 4">
            <a:extLst>
              <a:ext uri="{FF2B5EF4-FFF2-40B4-BE49-F238E27FC236}">
                <a16:creationId xmlns:a16="http://schemas.microsoft.com/office/drawing/2014/main" id="{3EE9D241-D003-1806-E9F4-6C4F8E26D274}"/>
              </a:ext>
            </a:extLst>
          </p:cNvPr>
          <p:cNvSpPr>
            <a:spLocks noGrp="1"/>
          </p:cNvSpPr>
          <p:nvPr>
            <p:ph type="body" sz="quarter" idx="3"/>
          </p:nvPr>
        </p:nvSpPr>
        <p:spPr>
          <a:xfrm>
            <a:off x="7450772" y="1185229"/>
            <a:ext cx="3857308" cy="504697"/>
          </a:xfrm>
        </p:spPr>
        <p:txBody>
          <a:bodyPr/>
          <a:lstStyle/>
          <a:p>
            <a:pPr algn="ctr"/>
            <a:r>
              <a:rPr lang="en-US" dirty="0"/>
              <a:t>New will Tear the Old</a:t>
            </a:r>
          </a:p>
        </p:txBody>
      </p:sp>
      <p:sp>
        <p:nvSpPr>
          <p:cNvPr id="6" name="Content Placeholder 5">
            <a:extLst>
              <a:ext uri="{FF2B5EF4-FFF2-40B4-BE49-F238E27FC236}">
                <a16:creationId xmlns:a16="http://schemas.microsoft.com/office/drawing/2014/main" id="{2754C8D7-49D0-ED3D-CDD6-6B8E90C4E8B2}"/>
              </a:ext>
            </a:extLst>
          </p:cNvPr>
          <p:cNvSpPr>
            <a:spLocks noGrp="1"/>
          </p:cNvSpPr>
          <p:nvPr>
            <p:ph sz="quarter" idx="4"/>
          </p:nvPr>
        </p:nvSpPr>
        <p:spPr>
          <a:xfrm>
            <a:off x="6949440" y="1837563"/>
            <a:ext cx="4358640" cy="3027045"/>
          </a:xfrm>
          <a:ln w="57150"/>
        </p:spPr>
        <p:style>
          <a:lnRef idx="2">
            <a:schemeClr val="accent6"/>
          </a:lnRef>
          <a:fillRef idx="1">
            <a:schemeClr val="lt1"/>
          </a:fillRef>
          <a:effectRef idx="0">
            <a:schemeClr val="accent6"/>
          </a:effectRef>
          <a:fontRef idx="minor">
            <a:schemeClr val="dk1"/>
          </a:fontRef>
        </p:style>
        <p:txBody>
          <a:bodyPr>
            <a:normAutofit fontScale="47500" lnSpcReduction="20000"/>
          </a:bodyPr>
          <a:lstStyle/>
          <a:p>
            <a:pPr marL="0" indent="0" algn="just">
              <a:buNone/>
            </a:pPr>
            <a:r>
              <a:rPr lang="en-US" dirty="0"/>
              <a:t>	</a:t>
            </a:r>
            <a:r>
              <a:rPr lang="en-US" sz="3300" i="1" dirty="0">
                <a:latin typeface="Georgia" panose="02040502050405020303" pitchFamily="18" charset="0"/>
              </a:rPr>
              <a:t>In the teachings of the Lord Jesus, if one wishes to be a true Christian or Believer, it is important not to select and reject specific parts of the gospel based on personal preference. At first, a selective approach may seem satisfactory, but it proves detrimental when challenges arise. What occurs when the superficial adhesion begins to dry? The unshrunk cloth will start to shrink and may cause tears. Consequently, this phenomenon contributes to numerous casualties within the church. Many individuals attend church to choose aspects of the gospel that appeal to them, but after two or three years, they often become spiritually torn and confused.</a:t>
            </a:r>
          </a:p>
          <a:p>
            <a:endParaRPr lang="en-US" dirty="0"/>
          </a:p>
        </p:txBody>
      </p:sp>
    </p:spTree>
    <p:extLst>
      <p:ext uri="{BB962C8B-B14F-4D97-AF65-F5344CB8AC3E}">
        <p14:creationId xmlns:p14="http://schemas.microsoft.com/office/powerpoint/2010/main" val="496476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84BE83-19CD-AB37-A7BF-314FCC3455C5}"/>
              </a:ext>
            </a:extLst>
          </p:cNvPr>
          <p:cNvSpPr txBox="1"/>
          <p:nvPr/>
        </p:nvSpPr>
        <p:spPr>
          <a:xfrm>
            <a:off x="3047238" y="1006542"/>
            <a:ext cx="6094476" cy="4247317"/>
          </a:xfrm>
          <a:prstGeom prst="rect">
            <a:avLst/>
          </a:prstGeom>
          <a:noFill/>
        </p:spPr>
        <p:txBody>
          <a:bodyPr wrap="square">
            <a:spAutoFit/>
          </a:bodyPr>
          <a:lstStyle/>
          <a:p>
            <a:pPr marL="0" marR="0" indent="457200" algn="ctr">
              <a:lnSpc>
                <a:spcPct val="100000"/>
              </a:lnSpc>
              <a:buNone/>
            </a:pPr>
            <a:r>
              <a:rPr lang="en-US" sz="1800" b="1" i="1" dirty="0">
                <a:solidFill>
                  <a:schemeClr val="tx1"/>
                </a:solidFill>
                <a:effectLst/>
                <a:latin typeface="Bahnschrift" panose="020B0502040204020203" pitchFamily="34" charset="0"/>
                <a:ea typeface="Times New Roman" panose="02020603050405020304" pitchFamily="18" charset="0"/>
              </a:rPr>
              <a:t>The Lord Jesus states, “You cannot take the salvation I offer in segments. Accept it wholly or not at all." The gospel has such profound power that even a small fragment can wield enough influence to cause considerable distress to one's old nature. One might argue, “If I indulge too much in the gospel, I risk becoming a fanatic; therefore, I will only take a small portion that will not cause harm." However, ultimately, this small portion can make someone who is "one-quarter" or "three-quarters" Christian feel uncomfortable. I have observed individuals engaging in this behavior, and they are consequently experiencing repercussions. At that point, assisting them becomes exceedingly difficult. I reiterate, the gospel is immensely powerful, and it should not be treated superficially.</a:t>
            </a:r>
            <a:endParaRPr lang="en-US" sz="1200" b="1" i="1" dirty="0">
              <a:effectLst/>
              <a:latin typeface="Bahnschrift" panose="020B0502040204020203" pitchFamily="34" charset="0"/>
              <a:ea typeface="Times New Roman" panose="02020603050405020304" pitchFamily="18" charset="0"/>
            </a:endParaRPr>
          </a:p>
        </p:txBody>
      </p:sp>
    </p:spTree>
    <p:extLst>
      <p:ext uri="{BB962C8B-B14F-4D97-AF65-F5344CB8AC3E}">
        <p14:creationId xmlns:p14="http://schemas.microsoft.com/office/powerpoint/2010/main" val="2510170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3E358F-C230-C0E5-62DC-0CD795ECDF20}"/>
              </a:ext>
            </a:extLst>
          </p:cNvPr>
          <p:cNvSpPr txBox="1"/>
          <p:nvPr/>
        </p:nvSpPr>
        <p:spPr>
          <a:xfrm>
            <a:off x="1426464" y="801523"/>
            <a:ext cx="9710928" cy="4401205"/>
          </a:xfrm>
          <a:prstGeom prst="rect">
            <a:avLst/>
          </a:prstGeom>
          <a:noFill/>
        </p:spPr>
        <p:txBody>
          <a:bodyPr wrap="square">
            <a:spAutoFit/>
          </a:bodyPr>
          <a:lstStyle/>
          <a:p>
            <a:pPr marL="0" marR="0" indent="457200" algn="just">
              <a:lnSpc>
                <a:spcPct val="100000"/>
              </a:lnSpc>
              <a:buNone/>
            </a:pPr>
            <a:r>
              <a:rPr lang="en-US" sz="2800" dirty="0">
                <a:solidFill>
                  <a:schemeClr val="tx1"/>
                </a:solidFill>
                <a:effectLst/>
                <a:latin typeface="+mn-lt"/>
                <a:ea typeface="Times New Roman" panose="02020603050405020304" pitchFamily="18" charset="0"/>
              </a:rPr>
              <a:t>The Lord emphasizes that the new wine of the gospel cannot be contained in one's old life, because it has transformative power. It will expand and inevitably rupture the confines of old life, leading to its dissolution. The old life is incompatible with the gospel; one cannot indulge in sin and maintain belief in the gospel at the same time. Similarly, a life characterized by pride and self-centeredness cannot coexist with genuine faith. Only through a sincere admission, such as, “Lord, change me completely; I will put away my sins and my old life,” can an individual receive the new wine of the gospel.</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37884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7C4004-6348-5761-CDC0-E58FDB130146}"/>
              </a:ext>
            </a:extLst>
          </p:cNvPr>
          <p:cNvSpPr txBox="1"/>
          <p:nvPr/>
        </p:nvSpPr>
        <p:spPr>
          <a:xfrm>
            <a:off x="886968" y="540996"/>
            <a:ext cx="10552176" cy="5509200"/>
          </a:xfrm>
          <a:prstGeom prst="rect">
            <a:avLst/>
          </a:prstGeom>
          <a:noFill/>
        </p:spPr>
        <p:txBody>
          <a:bodyPr wrap="square">
            <a:spAutoFit/>
          </a:bodyPr>
          <a:lstStyle/>
          <a:p>
            <a:pPr marL="0" marR="0" indent="457200" algn="just">
              <a:lnSpc>
                <a:spcPct val="100000"/>
              </a:lnSpc>
              <a:buNone/>
            </a:pPr>
            <a:r>
              <a:rPr lang="en-US" sz="3200" dirty="0">
                <a:solidFill>
                  <a:schemeClr val="tx1"/>
                </a:solidFill>
                <a:effectLst/>
                <a:latin typeface="+mn-lt"/>
                <a:ea typeface="Times New Roman" panose="02020603050405020304" pitchFamily="18" charset="0"/>
              </a:rPr>
              <a:t>I hope that when we share the gospel, we focus on God's power rather than just religion. I am not asking you to join a specific religion or to appear holy outwardly. What I want to share is that the gospel is God’s power bringing salvation. You cannot save yourself, but God can. When you experience His power, you will utterly understand what we have been talking about.</a:t>
            </a:r>
            <a:endParaRPr lang="en-US" sz="3200" dirty="0">
              <a:effectLst/>
              <a:latin typeface="+mn-lt"/>
              <a:ea typeface="Times New Roman" panose="02020603050405020304" pitchFamily="18" charset="0"/>
            </a:endParaRPr>
          </a:p>
          <a:p>
            <a:pPr marL="0" marR="0" algn="ctr">
              <a:lnSpc>
                <a:spcPct val="100000"/>
              </a:lnSpc>
              <a:buNone/>
            </a:pPr>
            <a:r>
              <a:rPr lang="en-US" sz="3200" b="1" dirty="0">
                <a:solidFill>
                  <a:schemeClr val="tx1"/>
                </a:solidFill>
                <a:effectLst/>
                <a:latin typeface="+mn-lt"/>
                <a:ea typeface="Times New Roman" panose="02020603050405020304" pitchFamily="18" charset="0"/>
                <a:cs typeface="Arial" panose="020B0604020202020204" pitchFamily="34" charset="0"/>
              </a:rPr>
              <a:t>New wine, new garment: </a:t>
            </a:r>
            <a:r>
              <a:rPr lang="en-US" sz="3200" b="1" i="1" dirty="0">
                <a:solidFill>
                  <a:schemeClr val="tx1"/>
                </a:solidFill>
                <a:effectLst/>
                <a:latin typeface="Algerian" panose="04020705040A02060702" pitchFamily="82" charset="0"/>
                <a:ea typeface="Times New Roman" panose="02020603050405020304" pitchFamily="18" charset="0"/>
                <a:cs typeface="Arial" panose="020B0604020202020204" pitchFamily="34" charset="0"/>
              </a:rPr>
              <a:t>Joy in the Holy Spirit</a:t>
            </a:r>
            <a:endParaRPr lang="en-US" sz="3200" i="1" dirty="0">
              <a:effectLst/>
              <a:latin typeface="Algerian" panose="04020705040A02060702" pitchFamily="82" charset="0"/>
              <a:ea typeface="Times New Roman" panose="02020603050405020304" pitchFamily="18" charset="0"/>
            </a:endParaRPr>
          </a:p>
          <a:p>
            <a:pPr>
              <a:buNone/>
            </a:pPr>
            <a:r>
              <a:rPr lang="en-US" sz="3200" dirty="0">
                <a:effectLst/>
                <a:latin typeface="+mn-lt"/>
                <a:ea typeface="Aptos" panose="020B0004020202020204" pitchFamily="34" charset="0"/>
                <a:cs typeface="Times New Roman" panose="02020603050405020304" pitchFamily="18" charset="0"/>
              </a:rPr>
              <a:t>New clothes also symbolize </a:t>
            </a:r>
            <a:r>
              <a:rPr lang="en-US" sz="3200" b="1" i="1" dirty="0">
                <a:effectLst/>
                <a:latin typeface="+mn-lt"/>
                <a:ea typeface="Aptos" panose="020B0004020202020204" pitchFamily="34" charset="0"/>
                <a:cs typeface="Times New Roman" panose="02020603050405020304" pitchFamily="18" charset="0"/>
              </a:rPr>
              <a:t>joy</a:t>
            </a:r>
            <a:r>
              <a:rPr lang="en-US" sz="3200" dirty="0">
                <a:effectLst/>
                <a:latin typeface="+mn-lt"/>
                <a:ea typeface="Aptos" panose="020B0004020202020204" pitchFamily="34" charset="0"/>
                <a:cs typeface="Times New Roman" panose="02020603050405020304" pitchFamily="18" charset="0"/>
              </a:rPr>
              <a:t>. Wine also pictures </a:t>
            </a:r>
            <a:r>
              <a:rPr lang="en-US" sz="3200" b="1" i="1" dirty="0">
                <a:effectLst/>
                <a:latin typeface="+mn-lt"/>
                <a:ea typeface="Aptos" panose="020B0004020202020204" pitchFamily="34" charset="0"/>
                <a:cs typeface="Times New Roman" panose="02020603050405020304" pitchFamily="18" charset="0"/>
              </a:rPr>
              <a:t>joy </a:t>
            </a:r>
            <a:r>
              <a:rPr lang="en-US" sz="3200" dirty="0">
                <a:effectLst/>
                <a:latin typeface="+mn-lt"/>
                <a:ea typeface="Aptos" panose="020B0004020202020204" pitchFamily="34" charset="0"/>
                <a:cs typeface="Times New Roman" panose="02020603050405020304" pitchFamily="18" charset="0"/>
              </a:rPr>
              <a:t>in the Bible. Just as wine makes the heart cheerful, you have joy when the Holy Spirit of God comes into your life.</a:t>
            </a:r>
            <a:endParaRPr lang="en-US" sz="3200" dirty="0"/>
          </a:p>
        </p:txBody>
      </p:sp>
    </p:spTree>
    <p:extLst>
      <p:ext uri="{BB962C8B-B14F-4D97-AF65-F5344CB8AC3E}">
        <p14:creationId xmlns:p14="http://schemas.microsoft.com/office/powerpoint/2010/main" val="903897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8B730-8356-7C2C-F9E9-727EE5A06AA0}"/>
              </a:ext>
            </a:extLst>
          </p:cNvPr>
          <p:cNvSpPr>
            <a:spLocks noGrp="1"/>
          </p:cNvSpPr>
          <p:nvPr>
            <p:ph type="title"/>
          </p:nvPr>
        </p:nvSpPr>
        <p:spPr/>
        <p:txBody>
          <a:bodyPr/>
          <a:lstStyle/>
          <a:p>
            <a:pPr algn="ctr"/>
            <a:r>
              <a:rPr lang="en-US" dirty="0"/>
              <a:t>Key Elements and Symbolism</a:t>
            </a:r>
          </a:p>
        </p:txBody>
      </p:sp>
      <p:sp>
        <p:nvSpPr>
          <p:cNvPr id="4" name="TextBox 3">
            <a:extLst>
              <a:ext uri="{FF2B5EF4-FFF2-40B4-BE49-F238E27FC236}">
                <a16:creationId xmlns:a16="http://schemas.microsoft.com/office/drawing/2014/main" id="{931AA9AB-9659-4FB8-4811-234E583EEF1A}"/>
              </a:ext>
            </a:extLst>
          </p:cNvPr>
          <p:cNvSpPr txBox="1"/>
          <p:nvPr/>
        </p:nvSpPr>
        <p:spPr>
          <a:xfrm>
            <a:off x="1892808" y="1690688"/>
            <a:ext cx="8714232" cy="2893100"/>
          </a:xfrm>
          <a:prstGeom prst="rect">
            <a:avLst/>
          </a:prstGeom>
          <a:noFill/>
        </p:spPr>
        <p:txBody>
          <a:bodyPr wrap="square">
            <a:spAutoFit/>
          </a:bodyPr>
          <a:lstStyle/>
          <a:p>
            <a:pPr marL="0" marR="0" indent="457200" algn="just">
              <a:lnSpc>
                <a:spcPct val="100000"/>
              </a:lnSpc>
              <a:spcAft>
                <a:spcPts val="800"/>
              </a:spcAft>
              <a:buNone/>
            </a:pPr>
            <a:r>
              <a:rPr lang="en-US" sz="2400" b="1" i="1" kern="0" dirty="0">
                <a:effectLst/>
                <a:highlight>
                  <a:srgbClr val="00FF00"/>
                </a:highlight>
                <a:latin typeface="+mn-lt"/>
                <a:ea typeface="Times New Roman" panose="02020603050405020304" pitchFamily="18" charset="0"/>
                <a:cs typeface="Times New Roman" panose="02020603050405020304" pitchFamily="18" charset="0"/>
              </a:rPr>
              <a:t>The New Cloth (Unshrunk fabric):</a:t>
            </a:r>
            <a:r>
              <a:rPr lang="en-US" sz="2400" i="1" kern="0" dirty="0">
                <a:effectLst/>
                <a:highlight>
                  <a:srgbClr val="00FF00"/>
                </a:highlight>
                <a:latin typeface="+mn-lt"/>
                <a:ea typeface="Times New Roman" panose="02020603050405020304" pitchFamily="18" charset="0"/>
                <a:cs typeface="Times New Roman" panose="02020603050405020304" pitchFamily="18" charset="0"/>
              </a:rPr>
              <a:t> </a:t>
            </a:r>
            <a:r>
              <a:rPr lang="en-US" sz="1800" kern="0" dirty="0">
                <a:effectLst/>
                <a:latin typeface="+mn-lt"/>
                <a:ea typeface="Times New Roman" panose="02020603050405020304" pitchFamily="18" charset="0"/>
                <a:cs typeface="Times New Roman" panose="02020603050405020304" pitchFamily="18" charset="0"/>
              </a:rPr>
              <a:t>Represents the grace, freedom, and new covenant brought by Jesus. Because it is unwashed and unshrunk, it carries active, dynamic power.</a:t>
            </a:r>
            <a:endParaRPr lang="en-US" sz="1800" kern="100" dirty="0">
              <a:effectLst/>
              <a:latin typeface="+mn-lt"/>
              <a:ea typeface="Aptos" panose="020B0004020202020204" pitchFamily="34" charset="0"/>
              <a:cs typeface="Times New Roman" panose="02020603050405020304" pitchFamily="18" charset="0"/>
            </a:endParaRPr>
          </a:p>
          <a:p>
            <a:pPr marL="0" marR="0" indent="457200" algn="just">
              <a:lnSpc>
                <a:spcPct val="100000"/>
              </a:lnSpc>
              <a:spcAft>
                <a:spcPts val="800"/>
              </a:spcAft>
              <a:buNone/>
            </a:pPr>
            <a:r>
              <a:rPr lang="en-US" sz="2400" b="1" kern="0" dirty="0">
                <a:solidFill>
                  <a:schemeClr val="accent1"/>
                </a:solidFill>
                <a:effectLst/>
                <a:latin typeface="+mn-lt"/>
                <a:ea typeface="Times New Roman" panose="02020603050405020304" pitchFamily="18" charset="0"/>
                <a:cs typeface="Times New Roman" panose="02020603050405020304" pitchFamily="18" charset="0"/>
              </a:rPr>
              <a:t>The Old Garment:</a:t>
            </a:r>
            <a:r>
              <a:rPr lang="en-US" sz="2400" kern="0" dirty="0">
                <a:solidFill>
                  <a:schemeClr val="accent1"/>
                </a:solidFill>
                <a:effectLst/>
                <a:latin typeface="+mn-lt"/>
                <a:ea typeface="Times New Roman" panose="02020603050405020304" pitchFamily="18" charset="0"/>
                <a:cs typeface="Times New Roman" panose="02020603050405020304" pitchFamily="18" charset="0"/>
              </a:rPr>
              <a:t> </a:t>
            </a:r>
            <a:r>
              <a:rPr lang="en-US" sz="1800" kern="0" dirty="0">
                <a:effectLst/>
                <a:latin typeface="+mn-lt"/>
                <a:ea typeface="Times New Roman" panose="02020603050405020304" pitchFamily="18" charset="0"/>
                <a:cs typeface="Times New Roman" panose="02020603050405020304" pitchFamily="18" charset="0"/>
              </a:rPr>
              <a:t>Symbolizes the rigid, legalistic religious system, human traditions, and ceremonial laws of the Pharisees.</a:t>
            </a:r>
            <a:endParaRPr lang="en-US" sz="1800" kern="100" dirty="0">
              <a:effectLst/>
              <a:latin typeface="+mn-lt"/>
              <a:ea typeface="Aptos" panose="020B0004020202020204" pitchFamily="34" charset="0"/>
              <a:cs typeface="Times New Roman" panose="02020603050405020304" pitchFamily="18" charset="0"/>
            </a:endParaRPr>
          </a:p>
          <a:p>
            <a:pPr marL="0" marR="0" indent="457200" algn="just">
              <a:lnSpc>
                <a:spcPct val="100000"/>
              </a:lnSpc>
              <a:spcAft>
                <a:spcPts val="800"/>
              </a:spcAft>
              <a:buNone/>
            </a:pPr>
            <a:r>
              <a:rPr lang="en-US" sz="2400" b="1" kern="0" dirty="0">
                <a:solidFill>
                  <a:srgbClr val="FF0000"/>
                </a:solidFill>
                <a:effectLst/>
                <a:latin typeface="+mn-lt"/>
                <a:ea typeface="Times New Roman" panose="02020603050405020304" pitchFamily="18" charset="0"/>
                <a:cs typeface="Times New Roman" panose="02020603050405020304" pitchFamily="18" charset="0"/>
              </a:rPr>
              <a:t>The Action (Sewing new onto old):</a:t>
            </a:r>
            <a:r>
              <a:rPr lang="en-US" sz="2400" kern="0" dirty="0">
                <a:solidFill>
                  <a:srgbClr val="FF0000"/>
                </a:solidFill>
                <a:effectLst/>
                <a:latin typeface="+mn-lt"/>
                <a:ea typeface="Times New Roman" panose="02020603050405020304" pitchFamily="18" charset="0"/>
                <a:cs typeface="Times New Roman" panose="02020603050405020304" pitchFamily="18" charset="0"/>
              </a:rPr>
              <a:t> </a:t>
            </a:r>
            <a:r>
              <a:rPr lang="en-US" sz="1800" kern="0" dirty="0">
                <a:effectLst/>
                <a:latin typeface="+mn-lt"/>
                <a:ea typeface="Times New Roman" panose="02020603050405020304" pitchFamily="18" charset="0"/>
                <a:cs typeface="Times New Roman" panose="02020603050405020304" pitchFamily="18" charset="0"/>
              </a:rPr>
              <a:t>Attempting to mend the worn-out, legalistic system with Christ's radical new teachings. </a:t>
            </a:r>
            <a:endParaRPr lang="en-US" sz="1800" kern="100" dirty="0">
              <a:effectLst/>
              <a:latin typeface="+mn-lt"/>
              <a:ea typeface="Aptos" panose="020B0004020202020204" pitchFamily="34" charset="0"/>
              <a:cs typeface="Times New Roman" panose="02020603050405020304" pitchFamily="18" charset="0"/>
            </a:endParaRPr>
          </a:p>
          <a:p>
            <a:pPr marL="0" marR="0" algn="just">
              <a:lnSpc>
                <a:spcPct val="100000"/>
              </a:lnSpc>
              <a:spcAft>
                <a:spcPts val="800"/>
              </a:spcAft>
              <a:buNone/>
            </a:pPr>
            <a:r>
              <a:rPr lang="en-US" sz="1800" b="1" kern="0" dirty="0">
                <a:effectLst/>
                <a:latin typeface="+mn-lt"/>
                <a:ea typeface="Times New Roman" panose="02020603050405020304" pitchFamily="18"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38434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265B5-5045-28F3-CD55-ECFC58D89FA0}"/>
              </a:ext>
            </a:extLst>
          </p:cNvPr>
          <p:cNvSpPr>
            <a:spLocks noGrp="1"/>
          </p:cNvSpPr>
          <p:nvPr>
            <p:ph type="title"/>
          </p:nvPr>
        </p:nvSpPr>
        <p:spPr/>
        <p:txBody>
          <a:bodyPr/>
          <a:lstStyle/>
          <a:p>
            <a:pPr algn="ctr"/>
            <a:r>
              <a:rPr lang="en-US" dirty="0"/>
              <a:t>The Core Lessons &amp; Lessons</a:t>
            </a:r>
          </a:p>
        </p:txBody>
      </p:sp>
      <p:sp>
        <p:nvSpPr>
          <p:cNvPr id="4" name="TextBox 3">
            <a:extLst>
              <a:ext uri="{FF2B5EF4-FFF2-40B4-BE49-F238E27FC236}">
                <a16:creationId xmlns:a16="http://schemas.microsoft.com/office/drawing/2014/main" id="{39BA7DE3-69E3-5BEC-070D-AFFA638531C4}"/>
              </a:ext>
            </a:extLst>
          </p:cNvPr>
          <p:cNvSpPr txBox="1"/>
          <p:nvPr/>
        </p:nvSpPr>
        <p:spPr>
          <a:xfrm>
            <a:off x="1636776" y="1974772"/>
            <a:ext cx="7834122" cy="4380686"/>
          </a:xfrm>
          <a:prstGeom prst="rect">
            <a:avLst/>
          </a:prstGeom>
          <a:noFill/>
        </p:spPr>
        <p:txBody>
          <a:bodyPr wrap="square">
            <a:spAutoFit/>
          </a:bodyPr>
          <a:lstStyle/>
          <a:p>
            <a:pPr marL="342900" marR="0" lvl="0" indent="-342900" algn="just">
              <a:lnSpc>
                <a:spcPct val="100000"/>
              </a:lnSpc>
              <a:spcAft>
                <a:spcPts val="800"/>
              </a:spcAft>
              <a:buSzPts val="1000"/>
              <a:buFont typeface="Symbol" panose="05050102010706020507" pitchFamily="18" charset="2"/>
              <a:buChar char=""/>
              <a:tabLst>
                <a:tab pos="457200" algn="l"/>
              </a:tabLst>
            </a:pPr>
            <a:r>
              <a:rPr lang="en-US" sz="1800" b="1" kern="0" dirty="0">
                <a:effectLst/>
                <a:latin typeface="+mn-lt"/>
                <a:ea typeface="Times New Roman" panose="02020603050405020304" pitchFamily="18" charset="0"/>
                <a:cs typeface="Times New Roman" panose="02020603050405020304" pitchFamily="18" charset="0"/>
              </a:rPr>
              <a:t>Incompatibility</a:t>
            </a:r>
            <a:r>
              <a:rPr lang="en-US" sz="1800" kern="0" dirty="0">
                <a:effectLst/>
                <a:latin typeface="+mn-lt"/>
                <a:ea typeface="Times New Roman" panose="02020603050405020304" pitchFamily="18" charset="0"/>
                <a:cs typeface="Times New Roman" panose="02020603050405020304" pitchFamily="18" charset="0"/>
              </a:rPr>
              <a:t>: Just like a new, unshrunk patch can shrink and tear away from old, fragile fabric—making the hole worse—Christ's teachings don't quite fit into the old framework. </a:t>
            </a:r>
            <a:endParaRPr lang="en-US" sz="1800" kern="100" dirty="0">
              <a:effectLst/>
              <a:latin typeface="+mn-lt"/>
              <a:ea typeface="Aptos" panose="020B0004020202020204" pitchFamily="34" charset="0"/>
              <a:cs typeface="Times New Roman" panose="02020603050405020304" pitchFamily="18" charset="0"/>
            </a:endParaRPr>
          </a:p>
          <a:p>
            <a:pPr marL="342900" marR="0" lvl="0" indent="-342900" algn="just">
              <a:lnSpc>
                <a:spcPct val="100000"/>
              </a:lnSpc>
              <a:spcAft>
                <a:spcPts val="800"/>
              </a:spcAft>
              <a:buSzPts val="1000"/>
              <a:buFont typeface="Symbol" panose="05050102010706020507" pitchFamily="18" charset="2"/>
              <a:buChar char=""/>
              <a:tabLst>
                <a:tab pos="457200" algn="l"/>
              </a:tabLst>
            </a:pPr>
            <a:r>
              <a:rPr lang="en-US" sz="1800" b="1" kern="0" dirty="0">
                <a:effectLst/>
                <a:latin typeface="+mn-lt"/>
                <a:ea typeface="Times New Roman" panose="02020603050405020304" pitchFamily="18" charset="0"/>
                <a:cs typeface="Times New Roman" panose="02020603050405020304" pitchFamily="18" charset="0"/>
              </a:rPr>
              <a:t>Complete Renewal</a:t>
            </a:r>
            <a:r>
              <a:rPr lang="en-US" sz="1800" kern="0" dirty="0">
                <a:effectLst/>
                <a:latin typeface="+mn-lt"/>
                <a:ea typeface="Times New Roman" panose="02020603050405020304" pitchFamily="18" charset="0"/>
                <a:cs typeface="Times New Roman" panose="02020603050405020304" pitchFamily="18" charset="0"/>
              </a:rPr>
              <a:t> – </a:t>
            </a:r>
            <a:r>
              <a:rPr lang="en-US" sz="1800" b="1" i="1" kern="0" dirty="0">
                <a:effectLst/>
                <a:latin typeface="+mn-lt"/>
                <a:ea typeface="Times New Roman" panose="02020603050405020304" pitchFamily="18" charset="0"/>
                <a:cs typeface="Times New Roman" panose="02020603050405020304" pitchFamily="18" charset="0"/>
              </a:rPr>
              <a:t>A New Covenant</a:t>
            </a:r>
            <a:r>
              <a:rPr lang="en-US" sz="1800" kern="0" dirty="0">
                <a:effectLst/>
                <a:latin typeface="+mn-lt"/>
                <a:ea typeface="Times New Roman" panose="02020603050405020304" pitchFamily="18" charset="0"/>
                <a:cs typeface="Times New Roman" panose="02020603050405020304" pitchFamily="18" charset="0"/>
              </a:rPr>
              <a:t>: Jesus did not come merely to 'patch up' or modify older religious practices, such as ritual fasting rules; rather, He </a:t>
            </a:r>
            <a:r>
              <a:rPr lang="en-US" sz="1800" b="1" kern="0" dirty="0">
                <a:effectLst/>
                <a:highlight>
                  <a:srgbClr val="FFFF00"/>
                </a:highlight>
                <a:latin typeface="+mn-lt"/>
                <a:ea typeface="Times New Roman" panose="02020603050405020304" pitchFamily="18" charset="0"/>
                <a:cs typeface="Times New Roman" panose="02020603050405020304" pitchFamily="18" charset="0"/>
              </a:rPr>
              <a:t>arrived</a:t>
            </a:r>
            <a:r>
              <a:rPr lang="en-US" sz="1800" kern="0" dirty="0">
                <a:effectLst/>
                <a:latin typeface="+mn-lt"/>
                <a:ea typeface="Times New Roman" panose="02020603050405020304" pitchFamily="18" charset="0"/>
                <a:cs typeface="Times New Roman" panose="02020603050405020304" pitchFamily="18" charset="0"/>
              </a:rPr>
              <a:t> to provide a comprehensive spiritual transformation and a completely new mode of living. </a:t>
            </a:r>
          </a:p>
          <a:p>
            <a:pPr marL="342900" marR="0" lvl="0" indent="-342900" algn="just">
              <a:lnSpc>
                <a:spcPct val="100000"/>
              </a:lnSpc>
              <a:spcAft>
                <a:spcPts val="800"/>
              </a:spcAft>
              <a:buSzPts val="1000"/>
              <a:buFont typeface="Symbol" panose="05050102010706020507" pitchFamily="18" charset="2"/>
              <a:buChar char=""/>
              <a:tabLst>
                <a:tab pos="457200" algn="l"/>
              </a:tabLst>
            </a:pPr>
            <a:r>
              <a:rPr lang="en-US" sz="1800" b="1" kern="0" dirty="0">
                <a:effectLst/>
                <a:latin typeface="+mn-lt"/>
                <a:ea typeface="Times New Roman" panose="02020603050405020304" pitchFamily="18" charset="0"/>
                <a:cs typeface="Times New Roman" panose="02020603050405020304" pitchFamily="18" charset="0"/>
              </a:rPr>
              <a:t>Regarding the New Covenant</a:t>
            </a:r>
            <a:r>
              <a:rPr lang="en-US" sz="1800" kern="0" dirty="0">
                <a:effectLst/>
                <a:latin typeface="+mn-lt"/>
                <a:ea typeface="Times New Roman" panose="02020603050405020304" pitchFamily="18" charset="0"/>
                <a:cs typeface="Times New Roman" panose="02020603050405020304" pitchFamily="18" charset="0"/>
              </a:rPr>
              <a:t>: Jesus did not come solely to 'patch up' Judaism or antiquated religious customs; instead, He introduced an entirely novel approach to salvation through faith and grace.</a:t>
            </a:r>
            <a:endParaRPr lang="en-US" sz="1800" kern="100" dirty="0">
              <a:effectLst/>
              <a:latin typeface="+mn-lt"/>
              <a:ea typeface="Aptos" panose="020B0004020202020204" pitchFamily="34" charset="0"/>
              <a:cs typeface="Times New Roman" panose="02020603050405020304" pitchFamily="18" charset="0"/>
            </a:endParaRPr>
          </a:p>
          <a:p>
            <a:pPr marL="342900" marR="0" lvl="0" indent="-342900">
              <a:lnSpc>
                <a:spcPct val="100000"/>
              </a:lnSpc>
              <a:spcAft>
                <a:spcPts val="800"/>
              </a:spcAft>
              <a:buSzPts val="1000"/>
              <a:buFont typeface="Symbol" panose="05050102010706020507" pitchFamily="18" charset="2"/>
              <a:buChar char=""/>
              <a:tabLst>
                <a:tab pos="457200" algn="l"/>
              </a:tabLst>
            </a:pPr>
            <a:r>
              <a:rPr lang="en-US" sz="1800" b="1" kern="0" dirty="0">
                <a:effectLst/>
                <a:latin typeface="+mn-lt"/>
                <a:ea typeface="Times New Roman" panose="02020603050405020304" pitchFamily="18" charset="0"/>
                <a:cs typeface="Times New Roman" panose="02020603050405020304" pitchFamily="18" charset="0"/>
              </a:rPr>
              <a:t>Personal Application</a:t>
            </a:r>
            <a:r>
              <a:rPr lang="en-US" sz="1800" kern="0" dirty="0">
                <a:effectLst/>
                <a:latin typeface="+mn-lt"/>
                <a:ea typeface="Times New Roman" panose="02020603050405020304" pitchFamily="18" charset="0"/>
                <a:cs typeface="Times New Roman" panose="02020603050405020304" pitchFamily="18" charset="0"/>
              </a:rPr>
              <a:t>: Trying to follow Christ while clinging to old, inflexible ways or dead traditions ruins the spiritual growth meant to happen in a believer's life. </a:t>
            </a:r>
            <a:endParaRPr lang="en-US" sz="1800" kern="100" dirty="0">
              <a:effectLst/>
              <a:latin typeface="+mn-lt"/>
              <a:ea typeface="Aptos" panose="020B0004020202020204" pitchFamily="34" charset="0"/>
              <a:cs typeface="Times New Roman" panose="02020603050405020304" pitchFamily="18" charset="0"/>
            </a:endParaRPr>
          </a:p>
          <a:p>
            <a:pPr marL="0" marR="0" indent="457200" algn="just">
              <a:lnSpc>
                <a:spcPct val="100000"/>
              </a:lnSpc>
              <a:buNone/>
            </a:pPr>
            <a:r>
              <a:rPr lang="en-US" sz="1800" dirty="0">
                <a:effectLst/>
                <a:latin typeface="+mn-lt"/>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436359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E1659-8891-63A3-BA22-2BE4D66A6037}"/>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6255013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55</TotalTime>
  <Words>3513</Words>
  <Application>Microsoft Office PowerPoint</Application>
  <PresentationFormat>Widescreen</PresentationFormat>
  <Paragraphs>93</Paragraphs>
  <Slides>23</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Black Han Sans</vt:lpstr>
      <vt:lpstr>Algerian</vt:lpstr>
      <vt:lpstr>Aptos</vt:lpstr>
      <vt:lpstr>Aptos Display</vt:lpstr>
      <vt:lpstr>Arial</vt:lpstr>
      <vt:lpstr>Bahnschrift</vt:lpstr>
      <vt:lpstr>Georgia</vt:lpstr>
      <vt:lpstr>Symbol</vt:lpstr>
      <vt:lpstr>Times New Roman</vt:lpstr>
      <vt:lpstr>Office Theme</vt:lpstr>
      <vt:lpstr>Parable of  Week Three New Cloth on an Old Coat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Garment and wineskin are pictures of human life. </vt:lpstr>
      <vt:lpstr>Warning:  You cannot patch the new with the old. </vt:lpstr>
      <vt:lpstr>Ephesians &amp; Colossians</vt:lpstr>
      <vt:lpstr>The JUNK in the CHURCH</vt:lpstr>
      <vt:lpstr>PowerPoint Presentation</vt:lpstr>
      <vt:lpstr>PowerPoint Presentation</vt:lpstr>
      <vt:lpstr>PowerPoint Presentation</vt:lpstr>
      <vt:lpstr>PowerPoint Presentation</vt:lpstr>
      <vt:lpstr>Key Elements and Symbolism</vt:lpstr>
      <vt:lpstr>The Core Lessons &amp; Lessons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Zella Case</dc:creator>
  <cp:lastModifiedBy>Zella Case</cp:lastModifiedBy>
  <cp:revision>1</cp:revision>
  <dcterms:created xsi:type="dcterms:W3CDTF">2026-09-20T16:23:50Z</dcterms:created>
  <dcterms:modified xsi:type="dcterms:W3CDTF">2026-09-20T17:19:14Z</dcterms:modified>
</cp:coreProperties>
</file>